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Lst>
  <p:notesMasterIdLst>
    <p:notesMasterId r:id="rId15"/>
  </p:notesMasterIdLst>
  <p:handoutMasterIdLst>
    <p:handoutMasterId r:id="rId16"/>
  </p:handoutMasterIdLst>
  <p:sldIdLst>
    <p:sldId id="3214" r:id="rId3"/>
    <p:sldId id="261" r:id="rId4"/>
    <p:sldId id="3216" r:id="rId5"/>
    <p:sldId id="3195" r:id="rId6"/>
    <p:sldId id="3221" r:id="rId7"/>
    <p:sldId id="3224" r:id="rId8"/>
    <p:sldId id="3217" r:id="rId9"/>
    <p:sldId id="3222" r:id="rId10"/>
    <p:sldId id="3223" r:id="rId11"/>
    <p:sldId id="3218" r:id="rId12"/>
    <p:sldId id="3219" r:id="rId13"/>
    <p:sldId id="3215" r:id="rId14"/>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3214"/>
            <p14:sldId id="261"/>
            <p14:sldId id="3216"/>
            <p14:sldId id="3195"/>
            <p14:sldId id="3221"/>
            <p14:sldId id="3224"/>
            <p14:sldId id="3217"/>
            <p14:sldId id="3222"/>
            <p14:sldId id="3223"/>
            <p14:sldId id="3218"/>
            <p14:sldId id="3219"/>
            <p14:sldId id="3215"/>
          </p14:sldIdLst>
        </p14:section>
        <p14:section name="封底" id="{843E591D-6EE2-4691-951C-C0C689F22170}">
          <p14:sldIdLst/>
        </p14:section>
      </p14:sectionLst>
    </p:ext>
    <p:ext uri="{EFAFB233-063F-42B5-8137-9DF3F51BA10A}">
      <p15:sldGuideLst xmlns:p15="http://schemas.microsoft.com/office/powerpoint/2012/main">
        <p15:guide id="4" pos="3863" userDrawn="1">
          <p15:clr>
            <a:srgbClr val="A4A3A4"/>
          </p15:clr>
        </p15:guide>
        <p15:guide id="6" orient="horz" pos="1230" userDrawn="1">
          <p15:clr>
            <a:srgbClr val="A4A3A4"/>
          </p15:clr>
        </p15:guide>
        <p15:guide id="7" orient="horz" pos="3362" userDrawn="1">
          <p15:clr>
            <a:srgbClr val="A4A3A4"/>
          </p15:clr>
        </p15:guide>
        <p15:guide id="8" pos="2230" userDrawn="1">
          <p15:clr>
            <a:srgbClr val="A4A3A4"/>
          </p15:clr>
        </p15:guide>
        <p15:guide id="9" pos="4158" userDrawn="1">
          <p15:clr>
            <a:srgbClr val="A4A3A4"/>
          </p15:clr>
        </p15:guide>
        <p15:guide id="10" pos="5949" userDrawn="1">
          <p15:clr>
            <a:srgbClr val="A4A3A4"/>
          </p15:clr>
        </p15:guide>
        <p15:guide id="11" pos="6448" userDrawn="1">
          <p15:clr>
            <a:srgbClr val="A4A3A4"/>
          </p15:clr>
        </p15:guide>
        <p15:guide id="12" pos="2343" userDrawn="1">
          <p15:clr>
            <a:srgbClr val="A4A3A4"/>
          </p15:clr>
        </p15:guide>
        <p15:guide id="13" orient="horz" pos="333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运璐 何" initials="运璐" lastIdx="1" clrIdx="0">
    <p:extLst>
      <p:ext uri="{19B8F6BF-5375-455C-9EA6-DF929625EA0E}">
        <p15:presenceInfo xmlns:p15="http://schemas.microsoft.com/office/powerpoint/2012/main" userId="9b5601d124e577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8"/>
    <a:srgbClr val="4473B3"/>
    <a:srgbClr val="1A93D6"/>
    <a:srgbClr val="05449A"/>
    <a:srgbClr val="1A53A2"/>
    <a:srgbClr val="3366AC"/>
    <a:srgbClr val="9AB3D6"/>
    <a:srgbClr val="339FDB"/>
    <a:srgbClr val="0087D2"/>
    <a:srgbClr val="4D79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10" autoAdjust="0"/>
    <p:restoredTop sz="63241" autoAdjust="0"/>
  </p:normalViewPr>
  <p:slideViewPr>
    <p:cSldViewPr snapToGrid="0" showGuides="1">
      <p:cViewPr varScale="1">
        <p:scale>
          <a:sx n="91" d="100"/>
          <a:sy n="91" d="100"/>
        </p:scale>
        <p:origin x="3078" y="90"/>
      </p:cViewPr>
      <p:guideLst>
        <p:guide pos="3863"/>
        <p:guide orient="horz" pos="1230"/>
        <p:guide orient="horz" pos="3362"/>
        <p:guide pos="2230"/>
        <p:guide pos="4158"/>
        <p:guide pos="5949"/>
        <p:guide pos="6448"/>
        <p:guide pos="2343"/>
        <p:guide orient="horz" pos="3339"/>
      </p:guideLst>
    </p:cSldViewPr>
  </p:slideViewPr>
  <p:outlineViewPr>
    <p:cViewPr>
      <p:scale>
        <a:sx n="33" d="100"/>
        <a:sy n="33" d="100"/>
      </p:scale>
      <p:origin x="0" y="-8496"/>
    </p:cViewPr>
  </p:outlineViewPr>
  <p:notesTextViewPr>
    <p:cViewPr>
      <p:scale>
        <a:sx n="150" d="100"/>
        <a:sy n="150" d="100"/>
      </p:scale>
      <p:origin x="0" y="0"/>
    </p:cViewPr>
  </p:notesTextViewPr>
  <p:sorterViewPr>
    <p:cViewPr varScale="1">
      <p:scale>
        <a:sx n="1" d="1"/>
        <a:sy n="1" d="1"/>
      </p:scale>
      <p:origin x="0" y="-5592"/>
    </p:cViewPr>
  </p:sorterViewPr>
  <p:notesViewPr>
    <p:cSldViewPr snapToGrid="0" showGuides="1">
      <p:cViewPr varScale="1">
        <p:scale>
          <a:sx n="52" d="100"/>
          <a:sy n="52" d="100"/>
        </p:scale>
        <p:origin x="123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2024/11/4</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2024/11/4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各位老师上午好，我开题报告的题目是基于强化学习的无人集群抗干扰研究</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2818863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然后是研究挑战和创新点</a:t>
            </a:r>
            <a:endParaRPr lang="en-US" altLang="zh-CN" dirty="0"/>
          </a:p>
          <a:p>
            <a:pPr marL="0" indent="0">
              <a:lnSpc>
                <a:spcPct val="150000"/>
              </a:lnSpc>
              <a:buFont typeface="+mj-ea"/>
              <a:buNone/>
            </a:pPr>
            <a:r>
              <a:rPr lang="zh-CN" altLang="en-US" dirty="0"/>
              <a:t>本研究的创新点和研究内容一致：</a:t>
            </a:r>
            <a:endParaRPr lang="en-US" altLang="zh-CN" dirty="0"/>
          </a:p>
          <a:p>
            <a:pPr marL="342900" indent="-342900">
              <a:lnSpc>
                <a:spcPct val="150000"/>
              </a:lnSpc>
              <a:buFont typeface="+mj-ea"/>
              <a:buAutoNum type="circleNumDbPlain"/>
            </a:pPr>
            <a:r>
              <a:rPr lang="zh-CN" altLang="en-US" dirty="0"/>
              <a:t>首先是基于</a:t>
            </a:r>
            <a:r>
              <a:rPr lang="zh-CN" altLang="en-US" dirty="0">
                <a:solidFill>
                  <a:srgbClr val="004098"/>
                </a:solidFill>
              </a:rPr>
              <a:t>基于全局信息的联合抗干扰模型：</a:t>
            </a:r>
            <a:r>
              <a:rPr lang="zh-CN" altLang="en-US" dirty="0"/>
              <a:t>与以往单一抗干扰手段不同，联合多种抗干扰手段，优化输出决策</a:t>
            </a:r>
            <a:endParaRPr lang="en-US" altLang="zh-CN" dirty="0"/>
          </a:p>
          <a:p>
            <a:pPr marL="342900" indent="-342900">
              <a:lnSpc>
                <a:spcPct val="150000"/>
              </a:lnSpc>
              <a:buFont typeface="+mj-ea"/>
              <a:buAutoNum type="circleNumDbPlain"/>
            </a:pPr>
            <a:endParaRPr lang="en-US" altLang="zh-CN" dirty="0">
              <a:solidFill>
                <a:srgbClr val="004098"/>
              </a:solidFill>
            </a:endParaRPr>
          </a:p>
          <a:p>
            <a:pPr marL="342900" indent="-342900">
              <a:lnSpc>
                <a:spcPct val="150000"/>
              </a:lnSpc>
              <a:buFont typeface="+mj-ea"/>
              <a:buAutoNum type="circleNumDbPlain"/>
            </a:pPr>
            <a:r>
              <a:rPr lang="zh-CN" altLang="en-US" dirty="0">
                <a:solidFill>
                  <a:srgbClr val="004098"/>
                </a:solidFill>
              </a:rPr>
              <a:t>然后是基于多智能体的分布式联合抗干扰模型：具有</a:t>
            </a:r>
            <a:r>
              <a:rPr lang="zh-CN" altLang="en-US" dirty="0"/>
              <a:t>分布式和可扩展性，不依赖全局信息，解决了全局信息交互的额外开销问题。</a:t>
            </a:r>
            <a:endParaRPr lang="en-US" altLang="zh-CN" dirty="0"/>
          </a:p>
          <a:p>
            <a:pPr marL="0" indent="0">
              <a:lnSpc>
                <a:spcPct val="150000"/>
              </a:lnSpc>
              <a:buFont typeface="+mj-ea"/>
              <a:buNone/>
            </a:pPr>
            <a:r>
              <a:rPr lang="zh-CN" altLang="en-US" dirty="0"/>
              <a:t>本研究的面临的主要挑战是模型的收敛性问题，模型参数和超参数的调整将对模型的训练效果产生大的影响，由于输出多种抗干扰决策，较高的决策动作空间也将增大训练难度。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526271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最后是研究预期成果和计划</a:t>
            </a:r>
            <a:endParaRPr lang="en-US" altLang="zh-CN" dirty="0"/>
          </a:p>
          <a:p>
            <a:r>
              <a:rPr lang="zh-CN" altLang="zh-CN" sz="1200" kern="100" dirty="0">
                <a:effectLst/>
                <a:latin typeface="微软雅黑" panose="020B0703020204020201" pitchFamily="34" charset="-122"/>
                <a:ea typeface="微软雅黑" panose="020B0703020204020201" pitchFamily="34" charset="-122"/>
                <a:cs typeface="宋体" panose="02010600030101010101" pitchFamily="2" charset="-122"/>
              </a:rPr>
              <a:t>利用深度强化学习训练模型，模型训练阶段输入的数据为各节点接收机收到的信息，包括到达率、功率以及链路质量等信息，通过设计回报函数指导对应的</a:t>
            </a:r>
            <a:r>
              <a:rPr lang="zh-CN" altLang="zh-CN" sz="1200" kern="100" dirty="0">
                <a:solidFill>
                  <a:srgbClr val="004098"/>
                </a:solidFill>
                <a:effectLst/>
                <a:latin typeface="微软雅黑" panose="020B0703020204020201" pitchFamily="34" charset="-122"/>
                <a:ea typeface="微软雅黑" panose="020B0703020204020201" pitchFamily="34" charset="-122"/>
                <a:cs typeface="宋体" panose="02010600030101010101" pitchFamily="2" charset="-122"/>
              </a:rPr>
              <a:t>抗干扰参数优化</a:t>
            </a:r>
            <a:r>
              <a:rPr lang="zh-CN" altLang="zh-CN" sz="1200" kern="100" dirty="0">
                <a:effectLst/>
                <a:latin typeface="微软雅黑" panose="020B0703020204020201" pitchFamily="34" charset="-122"/>
                <a:ea typeface="微软雅黑" panose="020B0703020204020201" pitchFamily="34" charset="-122"/>
                <a:cs typeface="宋体" panose="02010600030101010101" pitchFamily="2" charset="-122"/>
              </a:rPr>
              <a:t>以及对应的</a:t>
            </a:r>
            <a:r>
              <a:rPr lang="zh-CN" altLang="zh-CN" sz="1200" kern="100" dirty="0">
                <a:solidFill>
                  <a:srgbClr val="004098"/>
                </a:solidFill>
                <a:effectLst/>
                <a:latin typeface="微软雅黑" panose="020B0703020204020201" pitchFamily="34" charset="-122"/>
                <a:ea typeface="微软雅黑" panose="020B0703020204020201" pitchFamily="34" charset="-122"/>
                <a:cs typeface="宋体" panose="02010600030101010101" pitchFamily="2" charset="-122"/>
              </a:rPr>
              <a:t>抗干扰方式选择</a:t>
            </a:r>
            <a:r>
              <a:rPr lang="zh-CN" altLang="zh-CN" sz="1200" kern="100" dirty="0">
                <a:effectLst/>
                <a:latin typeface="微软雅黑" panose="020B0703020204020201" pitchFamily="34" charset="-122"/>
                <a:ea typeface="微软雅黑" panose="020B0703020204020201" pitchFamily="34" charset="-122"/>
                <a:cs typeface="宋体" panose="02010600030101010101" pitchFamily="2" charset="-122"/>
              </a:rPr>
              <a:t>，能够处理在</a:t>
            </a:r>
            <a:r>
              <a:rPr lang="zh-CN" altLang="zh-CN" sz="1200" kern="100" dirty="0">
                <a:solidFill>
                  <a:srgbClr val="004098"/>
                </a:solidFill>
                <a:effectLst/>
                <a:latin typeface="微软雅黑" panose="020B0703020204020201" pitchFamily="34" charset="-122"/>
                <a:ea typeface="微软雅黑" panose="020B0703020204020201" pitchFamily="34" charset="-122"/>
                <a:cs typeface="宋体" panose="02010600030101010101" pitchFamily="2" charset="-122"/>
              </a:rPr>
              <a:t>压制式智能干扰场景下实现针对单一传统抗干扰手段抗干扰能力的提升</a:t>
            </a:r>
            <a:r>
              <a:rPr lang="zh-CN" altLang="zh-CN" sz="1200" kern="100" dirty="0">
                <a:effectLst/>
                <a:latin typeface="微软雅黑" panose="020B0703020204020201" pitchFamily="34" charset="-122"/>
                <a:ea typeface="微软雅黑" panose="020B0703020204020201" pitchFamily="34" charset="-122"/>
                <a:cs typeface="宋体" panose="02010600030101010101" pitchFamily="2" charset="-122"/>
              </a:rPr>
              <a:t>。</a:t>
            </a:r>
            <a:endParaRPr lang="en-US" altLang="zh-CN" sz="1200" kern="100" dirty="0">
              <a:effectLst/>
              <a:latin typeface="微软雅黑" panose="020B0703020204020201" pitchFamily="34" charset="-122"/>
              <a:ea typeface="微软雅黑" panose="020B0703020204020201" pitchFamily="34" charset="-122"/>
              <a:cs typeface="宋体" panose="02010600030101010101" pitchFamily="2" charset="-122"/>
            </a:endParaRPr>
          </a:p>
          <a:p>
            <a:r>
              <a:rPr lang="zh-CN" altLang="en-US" sz="1200" kern="100" dirty="0">
                <a:effectLst/>
                <a:latin typeface="微软雅黑" panose="020B0703020204020201" pitchFamily="34" charset="-122"/>
                <a:ea typeface="微软雅黑" panose="020B0703020204020201" pitchFamily="34" charset="-122"/>
              </a:rPr>
              <a:t>初步研究计划安排如上。</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422839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以上就是我开题报告的全部内容，恳请各位老师批评指导</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124398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报告的内容分为以上六个方面，其中重点是该研究方向的发展综述和研究内容。</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extLst>
      <p:ext uri="{BB962C8B-B14F-4D97-AF65-F5344CB8AC3E}">
        <p14:creationId xmlns:p14="http://schemas.microsoft.com/office/powerpoint/2010/main" val="179347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latin typeface="+mn-ea"/>
                <a:cs typeface="Times New Roman" panose="02020603050405020304" pitchFamily="18" charset="0"/>
              </a:rPr>
              <a:t>首先是该课题研究的背景和意义：</a:t>
            </a:r>
            <a:endParaRPr lang="en-US" altLang="zh-CN" sz="1200" dirty="0">
              <a:effectLst/>
              <a:latin typeface="+mn-ea"/>
              <a:cs typeface="Times New Roman" panose="02020603050405020304" pitchFamily="18" charset="0"/>
            </a:endParaRPr>
          </a:p>
          <a:p>
            <a:r>
              <a:rPr lang="zh-CN" altLang="zh-CN" sz="1200" dirty="0">
                <a:effectLst/>
                <a:latin typeface="+mn-ea"/>
                <a:cs typeface="Times New Roman" panose="02020603050405020304" pitchFamily="18" charset="0"/>
              </a:rPr>
              <a:t>无人机自组网</a:t>
            </a:r>
            <a:r>
              <a:rPr lang="zh-CN" altLang="en-US" sz="1200" dirty="0">
                <a:effectLst/>
                <a:latin typeface="+mn-ea"/>
                <a:cs typeface="Times New Roman" panose="02020603050405020304" pitchFamily="18" charset="0"/>
              </a:rPr>
              <a:t>是由若干无人机组成的网络，</a:t>
            </a:r>
            <a:r>
              <a:rPr lang="zh-CN" altLang="zh-CN" sz="1200" dirty="0">
                <a:effectLst/>
                <a:latin typeface="+mn-ea"/>
                <a:cs typeface="Times New Roman" panose="02020603050405020304" pitchFamily="18" charset="0"/>
              </a:rPr>
              <a:t>可以借助单跳或多跳通信</a:t>
            </a:r>
            <a:r>
              <a:rPr lang="zh-CN" altLang="en-US" sz="1200" dirty="0">
                <a:effectLst/>
                <a:latin typeface="+mn-ea"/>
                <a:cs typeface="Times New Roman" panose="02020603050405020304" pitchFamily="18" charset="0"/>
              </a:rPr>
              <a:t>，搭载不同任务载荷</a:t>
            </a:r>
            <a:r>
              <a:rPr lang="zh-CN" altLang="zh-CN" sz="1200" dirty="0">
                <a:effectLst/>
                <a:latin typeface="+mn-ea"/>
                <a:cs typeface="Times New Roman" panose="02020603050405020304" pitchFamily="18" charset="0"/>
              </a:rPr>
              <a:t>来提供可靠的</a:t>
            </a:r>
            <a:r>
              <a:rPr lang="zh-CN" altLang="en-US" sz="1200" dirty="0">
                <a:effectLst/>
                <a:latin typeface="+mn-ea"/>
                <a:cs typeface="Times New Roman" panose="02020603050405020304" pitchFamily="18" charset="0"/>
              </a:rPr>
              <a:t>多样化</a:t>
            </a:r>
            <a:r>
              <a:rPr lang="zh-CN" altLang="zh-CN" sz="1200" dirty="0">
                <a:effectLst/>
                <a:latin typeface="+mn-ea"/>
                <a:cs typeface="Times New Roman" panose="02020603050405020304" pitchFamily="18" charset="0"/>
              </a:rPr>
              <a:t>实时服务，广泛应用于</a:t>
            </a:r>
            <a:r>
              <a:rPr lang="zh-CN" altLang="en-US" sz="1200" dirty="0">
                <a:effectLst/>
                <a:latin typeface="+mn-ea"/>
                <a:cs typeface="Times New Roman" panose="02020603050405020304" pitchFamily="18" charset="0"/>
              </a:rPr>
              <a:t>各种</a:t>
            </a:r>
            <a:r>
              <a:rPr lang="zh-CN" altLang="zh-CN" sz="1200" dirty="0">
                <a:effectLst/>
                <a:latin typeface="+mn-ea"/>
                <a:cs typeface="Times New Roman" panose="02020603050405020304" pitchFamily="18" charset="0"/>
              </a:rPr>
              <a:t>军事</a:t>
            </a:r>
            <a:r>
              <a:rPr lang="zh-CN" altLang="en-US" sz="1200" dirty="0">
                <a:effectLst/>
                <a:latin typeface="+mn-ea"/>
                <a:cs typeface="Times New Roman" panose="02020603050405020304" pitchFamily="18" charset="0"/>
              </a:rPr>
              <a:t>以及</a:t>
            </a:r>
            <a:r>
              <a:rPr lang="zh-CN" altLang="zh-CN" sz="1200" kern="100" dirty="0">
                <a:effectLst/>
                <a:latin typeface="+mn-ea"/>
                <a:cs typeface="宋体" panose="02010600030101010101" pitchFamily="2" charset="-122"/>
              </a:rPr>
              <a:t>民用领域场景</a:t>
            </a:r>
            <a:r>
              <a:rPr lang="zh-CN" altLang="en-US" sz="1200" kern="100" dirty="0">
                <a:effectLst/>
                <a:latin typeface="+mn-ea"/>
                <a:cs typeface="宋体" panose="02010600030101010101" pitchFamily="2" charset="-122"/>
              </a:rPr>
              <a:t>，</a:t>
            </a:r>
            <a:r>
              <a:rPr lang="zh-CN" altLang="en-US" sz="1200" kern="100" dirty="0">
                <a:latin typeface="+mn-ea"/>
                <a:cs typeface="Times New Roman" panose="02020603050405020304" pitchFamily="18" charset="0"/>
              </a:rPr>
              <a:t>但</a:t>
            </a:r>
            <a:r>
              <a:rPr lang="zh-CN" altLang="en-US" sz="1200" dirty="0">
                <a:effectLst/>
                <a:latin typeface="+mn-ea"/>
                <a:cs typeface="Times New Roman" panose="02020603050405020304" pitchFamily="18" charset="0"/>
              </a:rPr>
              <a:t>同时无线网络</a:t>
            </a:r>
            <a:r>
              <a:rPr lang="zh-CN" altLang="zh-CN" sz="1200" dirty="0">
                <a:effectLst/>
                <a:latin typeface="+mn-ea"/>
                <a:cs typeface="Times New Roman" panose="02020603050405020304" pitchFamily="18" charset="0"/>
              </a:rPr>
              <a:t>的开放特性使它容易受到各种物理层的干扰攻击</a:t>
            </a:r>
            <a:r>
              <a:rPr lang="zh-CN" altLang="en-US" sz="1200" dirty="0">
                <a:effectLst/>
                <a:latin typeface="+mn-ea"/>
                <a:cs typeface="Times New Roman" panose="02020603050405020304" pitchFamily="18" charset="0"/>
              </a:rPr>
              <a:t>，从而</a:t>
            </a:r>
            <a:r>
              <a:rPr lang="zh-CN" altLang="zh-CN" sz="1200" dirty="0">
                <a:effectLst/>
                <a:latin typeface="+mn-ea"/>
                <a:cs typeface="Times New Roman" panose="02020603050405020304" pitchFamily="18" charset="0"/>
              </a:rPr>
              <a:t>对无人机网络通信安全造成严重威胁。</a:t>
            </a:r>
            <a:endParaRPr lang="en-US" altLang="zh-CN" sz="1200" dirty="0">
              <a:effectLst/>
              <a:latin typeface="+mn-ea"/>
              <a:cs typeface="Times New Roman" panose="02020603050405020304" pitchFamily="18" charset="0"/>
            </a:endParaRPr>
          </a:p>
          <a:p>
            <a:r>
              <a:rPr lang="zh-CN" altLang="en-US" sz="1200" kern="100" dirty="0">
                <a:effectLst/>
                <a:latin typeface="+mn-ea"/>
                <a:cs typeface="Times New Roman" panose="02020603050405020304" pitchFamily="18" charset="0"/>
              </a:rPr>
              <a:t>按照干扰信号和干扰产生方式将目前常见的对物理层产生干扰的方式进行如上的分类：</a:t>
            </a:r>
            <a:r>
              <a:rPr lang="zh-CN" altLang="en-US" sz="1200" dirty="0">
                <a:latin typeface="+mn-ea"/>
              </a:rPr>
              <a:t>干扰信号分为压制式干扰和欺骗式干扰两种，同时按照干扰机产生干扰的方式，干扰又分为</a:t>
            </a:r>
            <a:r>
              <a:rPr lang="zh-CN" altLang="zh-CN" sz="1200" dirty="0">
                <a:effectLst/>
                <a:latin typeface="+mn-ea"/>
                <a:cs typeface="Times New Roman" panose="02020603050405020304" pitchFamily="18" charset="0"/>
              </a:rPr>
              <a:t>持续干扰、随机干扰、扫频干扰、</a:t>
            </a:r>
            <a:r>
              <a:rPr lang="zh-CN" altLang="en-US" sz="1200" dirty="0">
                <a:effectLst/>
                <a:latin typeface="+mn-ea"/>
                <a:cs typeface="Times New Roman" panose="02020603050405020304" pitchFamily="18" charset="0"/>
              </a:rPr>
              <a:t>反应式干扰和</a:t>
            </a:r>
            <a:r>
              <a:rPr lang="zh-CN" altLang="zh-CN" sz="1200" dirty="0">
                <a:effectLst/>
                <a:latin typeface="+mn-ea"/>
                <a:cs typeface="Times New Roman" panose="02020603050405020304" pitchFamily="18" charset="0"/>
              </a:rPr>
              <a:t>智能干扰</a:t>
            </a:r>
            <a:r>
              <a:rPr lang="zh-CN" altLang="en-US" sz="1200" dirty="0">
                <a:effectLst/>
                <a:latin typeface="+mn-ea"/>
                <a:cs typeface="Times New Roman" panose="02020603050405020304" pitchFamily="18" charset="0"/>
              </a:rPr>
              <a:t>，其中智能干扰能够自适应地调整干扰产生的时间和频段，抗干扰难度更大。</a:t>
            </a:r>
            <a:endParaRPr lang="en-US" altLang="zh-CN" sz="1200" dirty="0">
              <a:effectLst/>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现有的无人集群抗干扰技术主要从节点移动、网络层、</a:t>
            </a:r>
            <a:r>
              <a:rPr lang="en-US" altLang="zh-CN" dirty="0">
                <a:latin typeface="+mn-ea"/>
              </a:rPr>
              <a:t>MAC</a:t>
            </a:r>
            <a:r>
              <a:rPr lang="zh-CN" altLang="en-US" dirty="0">
                <a:latin typeface="+mn-ea"/>
              </a:rPr>
              <a:t>层和物理层进行抗干扰实现：</a:t>
            </a:r>
            <a:endParaRPr lang="en-US" altLang="zh-CN"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mn-ea"/>
                <a:cs typeface="Times New Roman" panose="02020603050405020304" pitchFamily="18" charset="0"/>
              </a:rPr>
              <a:t>节点层面和网络层是从空间角度避开干扰，</a:t>
            </a:r>
            <a:r>
              <a:rPr lang="en-US" altLang="zh-CN" sz="1200" dirty="0">
                <a:effectLst/>
                <a:latin typeface="+mn-ea"/>
                <a:cs typeface="Times New Roman" panose="02020603050405020304" pitchFamily="18" charset="0"/>
              </a:rPr>
              <a:t>MAC</a:t>
            </a:r>
            <a:r>
              <a:rPr lang="zh-CN" altLang="en-US" sz="1200" dirty="0">
                <a:effectLst/>
                <a:latin typeface="+mn-ea"/>
                <a:cs typeface="Times New Roman" panose="02020603050405020304" pitchFamily="18" charset="0"/>
              </a:rPr>
              <a:t>层的跳频扩频技术是研究最多最主要的抗干扰研究手段。</a:t>
            </a:r>
            <a:endParaRPr lang="en-US" altLang="zh-CN" sz="1200" dirty="0">
              <a:effectLst/>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mn-ea"/>
                <a:cs typeface="Times New Roman" panose="02020603050405020304" pitchFamily="18" charset="0"/>
              </a:rPr>
              <a:t>由于现有场景下存在对智能干扰应对能力不足的主要问题，本课题研究的意义在于利用强化学习联合多种抗干扰手段实现智能干扰场景下的抗干扰能力的提升。</a:t>
            </a:r>
            <a:endParaRPr lang="en-US" altLang="zh-CN" sz="1200" dirty="0">
              <a:effectLst/>
              <a:latin typeface="+mn-ea"/>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1149004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接下来将分别对抗干扰技术、强化学习技术、基于强化学习的抗干扰技术的发展综述进行介绍；</a:t>
            </a:r>
            <a:endParaRPr lang="en-US" altLang="zh-CN" dirty="0"/>
          </a:p>
          <a:p>
            <a:r>
              <a:rPr lang="zh-CN" altLang="en-US" dirty="0"/>
              <a:t>首先是抗干扰技术的综述：</a:t>
            </a:r>
            <a:endParaRPr lang="en-US" altLang="zh-CN" dirty="0"/>
          </a:p>
          <a:p>
            <a:r>
              <a:rPr lang="zh-CN" altLang="en-US" dirty="0"/>
              <a:t>传统的</a:t>
            </a:r>
            <a:r>
              <a:rPr lang="en-US" altLang="zh-CN" dirty="0"/>
              <a:t>MAC</a:t>
            </a:r>
            <a:r>
              <a:rPr lang="zh-CN" altLang="en-US" dirty="0"/>
              <a:t>层抗干扰技术应用于无人机网络，针对干扰机产生干扰的信道切换，能够切换不同的信道集进行干扰规避，但是由于信道的有限，无法应对多信道智能干扰</a:t>
            </a:r>
            <a:endParaRPr lang="en-US" altLang="zh-CN" dirty="0"/>
          </a:p>
          <a:p>
            <a:r>
              <a:rPr lang="zh-CN" altLang="en-US" dirty="0"/>
              <a:t>第二类抗干扰方式利用了无人机网络特有的移动特性，将路径规划建模为一个优化问题，从而实现最小干扰路径和发射功率的求解，但是其需要对信道、任务和干扰进行建模，复杂度高，适应性差。</a:t>
            </a:r>
            <a:endParaRPr lang="en-US" altLang="zh-CN" dirty="0"/>
          </a:p>
          <a:p>
            <a:r>
              <a:rPr lang="zh-CN" altLang="en-US" dirty="0"/>
              <a:t>第三类是基于监督式机器学习的抗干扰技术，用于优化传统抗干扰的问题，缺点是需要大量先验知识和学习数据。</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4057059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然后是对强化学习的发展进行介绍</a:t>
            </a:r>
            <a:endParaRPr lang="en-US" altLang="zh-CN" sz="1200" dirty="0"/>
          </a:p>
          <a:p>
            <a:r>
              <a:rPr lang="zh-CN" altLang="en-US" sz="1200" dirty="0"/>
              <a:t>首先是强化学习原理的介绍：</a:t>
            </a:r>
            <a:endParaRPr lang="en-US" altLang="zh-CN" sz="1200" dirty="0"/>
          </a:p>
          <a:p>
            <a:r>
              <a:rPr lang="zh-CN" altLang="en-US" sz="1200" dirty="0"/>
              <a:t>强化学习算法利用基于马尔可过程的前提和贝尔曼方程，实现对每一个状态的价值或者对应的</a:t>
            </a:r>
            <a:r>
              <a:rPr lang="en-US" altLang="zh-CN" sz="1200" dirty="0"/>
              <a:t>Q</a:t>
            </a:r>
            <a:r>
              <a:rPr lang="zh-CN" altLang="en-US" sz="1200" dirty="0"/>
              <a:t>值进行预测，从而输出每个状态下的最优决策问题。</a:t>
            </a:r>
            <a:endParaRPr lang="en-US" altLang="zh-CN" sz="1200" dirty="0"/>
          </a:p>
          <a:p>
            <a:r>
              <a:rPr lang="zh-CN" altLang="en-US" sz="1200" dirty="0"/>
              <a:t>基于价值的强化学习的训练过程就是通过输入状态，动作，回报和下一状态的四元组，更新价值估计，对应的数学形式就是上述贝尔曼方程。</a:t>
            </a:r>
            <a:endParaRPr lang="en-US" altLang="zh-CN" sz="1200" dirty="0"/>
          </a:p>
          <a:p>
            <a:endParaRPr lang="en-US" altLang="zh-CN" sz="1200" dirty="0"/>
          </a:p>
          <a:p>
            <a:r>
              <a:rPr lang="zh-CN" altLang="en-US" sz="1200" dirty="0"/>
              <a:t>强化学习现有的发展历程如上：基于价值的方法从</a:t>
            </a:r>
            <a:r>
              <a:rPr lang="en-US" altLang="zh-CN" sz="1200" dirty="0"/>
              <a:t>Q-learning</a:t>
            </a:r>
            <a:r>
              <a:rPr lang="zh-CN" altLang="en-US" sz="1200" dirty="0"/>
              <a:t>到</a:t>
            </a:r>
            <a:r>
              <a:rPr lang="en-US" altLang="zh-CN" sz="1200" dirty="0"/>
              <a:t>DQN</a:t>
            </a:r>
            <a:r>
              <a:rPr lang="zh-CN" altLang="en-US" sz="1200" dirty="0"/>
              <a:t>，再到</a:t>
            </a:r>
            <a:r>
              <a:rPr lang="en-US" altLang="zh-CN" sz="1200" dirty="0"/>
              <a:t>DQN</a:t>
            </a:r>
            <a:r>
              <a:rPr lang="zh-CN" altLang="en-US" sz="1200" dirty="0"/>
              <a:t>的各种变体，基于策略的方法主要是</a:t>
            </a:r>
            <a:r>
              <a:rPr lang="en-US" altLang="zh-CN" sz="1200" dirty="0"/>
              <a:t>AC</a:t>
            </a:r>
            <a:r>
              <a:rPr lang="zh-CN" altLang="en-US" sz="1200" dirty="0"/>
              <a:t>架构，即演员评论家架构，变体为</a:t>
            </a:r>
            <a:r>
              <a:rPr lang="en-US" altLang="zh-CN" sz="1200" dirty="0"/>
              <a:t>DDPG</a:t>
            </a:r>
            <a:r>
              <a:rPr lang="zh-CN" altLang="en-US" sz="1200" dirty="0"/>
              <a:t>等</a:t>
            </a:r>
            <a:endParaRPr lang="en-US" altLang="zh-CN" sz="1200" dirty="0"/>
          </a:p>
          <a:p>
            <a:r>
              <a:rPr lang="zh-CN" altLang="en-US" sz="1200" dirty="0"/>
              <a:t>上述不同的强化学习算法主要的应用区别就是</a:t>
            </a:r>
            <a:r>
              <a:rPr lang="en-US" altLang="zh-CN" sz="1200" dirty="0"/>
              <a:t>: </a:t>
            </a:r>
            <a:r>
              <a:rPr lang="en-US" altLang="zh-CN" sz="1200" dirty="0" err="1"/>
              <a:t>dqn</a:t>
            </a:r>
            <a:r>
              <a:rPr lang="zh-CN" altLang="en-US" sz="1200" dirty="0"/>
              <a:t>引入神经网络，解决了输入状态空间连续的问题，基于策略的方法相比与基于价值的方法解决了输出的决策空间无限的问题。</a:t>
            </a:r>
            <a:endParaRPr lang="en-US" altLang="zh-CN" sz="1200" dirty="0"/>
          </a:p>
          <a:p>
            <a:r>
              <a:rPr lang="zh-CN" altLang="en-US" sz="1200" dirty="0"/>
              <a:t>于是根据状态空间和决策空间维数的区别，需要使用不同的网络实现</a:t>
            </a:r>
            <a:endParaRPr lang="en-US" altLang="zh-CN" sz="1200" dirty="0"/>
          </a:p>
          <a:p>
            <a:endParaRPr lang="en-US" altLang="zh-CN" sz="1200" dirty="0"/>
          </a:p>
          <a:p>
            <a:endParaRPr lang="en-US" altLang="zh-CN" sz="1200" dirty="0"/>
          </a:p>
          <a:p>
            <a:endParaRPr lang="en-US" altLang="zh-CN" sz="1200" dirty="0"/>
          </a:p>
          <a:p>
            <a:r>
              <a:rPr lang="en-US" altLang="zh-CN" sz="1200" dirty="0"/>
              <a:t>Q-</a:t>
            </a:r>
            <a:r>
              <a:rPr lang="en-US" altLang="zh-CN" sz="1200" dirty="0" err="1"/>
              <a:t>learnig</a:t>
            </a:r>
            <a:r>
              <a:rPr lang="en-US" altLang="zh-CN" sz="1200" dirty="0"/>
              <a:t> :</a:t>
            </a:r>
            <a:r>
              <a:rPr lang="zh-CN" altLang="en-US" sz="1200" dirty="0"/>
              <a:t>低维动作空间，维数爆炸问题</a:t>
            </a:r>
            <a:endParaRPr lang="en-US" altLang="zh-CN" sz="1200" dirty="0"/>
          </a:p>
          <a:p>
            <a:r>
              <a:rPr lang="en-US" altLang="zh-CN" sz="1200" dirty="0"/>
              <a:t>DQN</a:t>
            </a:r>
            <a:r>
              <a:rPr lang="zh-CN" altLang="en-US" sz="1200" dirty="0"/>
              <a:t>：引入神经网络。处理连续状态空间</a:t>
            </a:r>
            <a:endParaRPr lang="en-US" altLang="zh-CN" sz="1200" dirty="0"/>
          </a:p>
          <a:p>
            <a:r>
              <a:rPr lang="en-US" altLang="zh-CN" sz="1200" dirty="0"/>
              <a:t>DQN</a:t>
            </a:r>
            <a:r>
              <a:rPr lang="zh-CN" altLang="en-US" sz="1200" dirty="0"/>
              <a:t>变体：</a:t>
            </a:r>
            <a:endParaRPr lang="en-US" altLang="zh-CN" sz="1200" dirty="0"/>
          </a:p>
          <a:p>
            <a:r>
              <a:rPr lang="zh-CN" altLang="zh-CN" sz="1200" dirty="0">
                <a:effectLst/>
                <a:ea typeface="等线" panose="02010600030101010101" pitchFamily="2" charset="-122"/>
                <a:cs typeface="Times New Roman" panose="02020603050405020304" pitchFamily="18" charset="0"/>
              </a:rPr>
              <a:t>双</a:t>
            </a:r>
            <a:r>
              <a:rPr lang="en-US" altLang="zh-CN" sz="1200" dirty="0">
                <a:effectLst/>
                <a:ea typeface="等线" panose="02010600030101010101" pitchFamily="2" charset="-122"/>
                <a:cs typeface="Times New Roman" panose="02020603050405020304" pitchFamily="18" charset="0"/>
              </a:rPr>
              <a:t>DQN (DDQN)</a:t>
            </a:r>
            <a:r>
              <a:rPr lang="zh-CN" altLang="zh-CN" sz="1200" dirty="0">
                <a:effectLst/>
                <a:ea typeface="等线" panose="02010600030101010101" pitchFamily="2" charset="-122"/>
                <a:cs typeface="Times New Roman" panose="02020603050405020304" pitchFamily="18" charset="0"/>
              </a:rPr>
              <a:t> </a:t>
            </a:r>
            <a:r>
              <a:rPr lang="en-US" altLang="zh-CN" sz="1200" dirty="0">
                <a:effectLst/>
                <a:ea typeface="等线" panose="02010600030101010101" pitchFamily="2" charset="-122"/>
                <a:cs typeface="Times New Roman" panose="02020603050405020304" pitchFamily="18" charset="0"/>
              </a:rPr>
              <a:t>:</a:t>
            </a:r>
            <a:r>
              <a:rPr lang="zh-CN" altLang="zh-CN" sz="1200" dirty="0">
                <a:effectLst/>
                <a:ea typeface="等线" panose="02010600030101010101" pitchFamily="2" charset="-122"/>
                <a:cs typeface="Times New Roman" panose="02020603050405020304" pitchFamily="18" charset="0"/>
              </a:rPr>
              <a:t>将“贪婪”动作的选择与动作评估分开。</a:t>
            </a:r>
            <a:endParaRPr lang="en-US" altLang="zh-CN" sz="1200" dirty="0">
              <a:effectLst/>
              <a:ea typeface="等线" panose="02010600030101010101" pitchFamily="2" charset="-122"/>
              <a:cs typeface="Times New Roman" panose="02020603050405020304" pitchFamily="18" charset="0"/>
            </a:endParaRPr>
          </a:p>
          <a:p>
            <a:r>
              <a:rPr lang="zh-CN" altLang="zh-CN" sz="1200" dirty="0">
                <a:effectLst/>
                <a:ea typeface="等线" panose="02010600030101010101" pitchFamily="2" charset="-122"/>
                <a:cs typeface="Times New Roman" panose="02020603050405020304" pitchFamily="18" charset="0"/>
              </a:rPr>
              <a:t>减少训练过程中对</a:t>
            </a:r>
            <a:r>
              <a:rPr lang="en-US" altLang="zh-CN" sz="1200" dirty="0">
                <a:effectLst/>
                <a:ea typeface="等线" panose="02010600030101010101" pitchFamily="2" charset="-122"/>
                <a:cs typeface="Times New Roman" panose="02020603050405020304" pitchFamily="18" charset="0"/>
              </a:rPr>
              <a:t>Q</a:t>
            </a:r>
            <a:r>
              <a:rPr lang="zh-CN" altLang="zh-CN" sz="1200" dirty="0">
                <a:effectLst/>
                <a:ea typeface="等线" panose="02010600030101010101" pitchFamily="2" charset="-122"/>
                <a:cs typeface="Times New Roman" panose="02020603050405020304" pitchFamily="18" charset="0"/>
              </a:rPr>
              <a:t>值的高估</a:t>
            </a:r>
            <a:r>
              <a:rPr lang="en-US" altLang="zh-CN" sz="1200" dirty="0">
                <a:ea typeface="等线" panose="02010600030101010101" pitchFamily="2" charset="-122"/>
                <a:cs typeface="Times New Roman" panose="02020603050405020304" pitchFamily="18" charset="0"/>
              </a:rPr>
              <a:t>.</a:t>
            </a:r>
          </a:p>
          <a:p>
            <a:r>
              <a:rPr lang="zh-CN" altLang="zh-CN" sz="1200" dirty="0">
                <a:effectLst/>
                <a:ea typeface="等线" panose="02010600030101010101" pitchFamily="2" charset="-122"/>
                <a:cs typeface="Times New Roman" panose="02020603050405020304" pitchFamily="18" charset="0"/>
              </a:rPr>
              <a:t>深度循环</a:t>
            </a:r>
            <a:r>
              <a:rPr lang="en-US" altLang="zh-CN" sz="1200" dirty="0">
                <a:effectLst/>
                <a:ea typeface="等线" panose="02010600030101010101" pitchFamily="2" charset="-122"/>
                <a:cs typeface="Times New Roman" panose="02020603050405020304" pitchFamily="18" charset="0"/>
              </a:rPr>
              <a:t>Q</a:t>
            </a:r>
            <a:r>
              <a:rPr lang="zh-CN" altLang="zh-CN" sz="1200" dirty="0">
                <a:effectLst/>
                <a:ea typeface="等线" panose="02010600030101010101" pitchFamily="2" charset="-122"/>
                <a:cs typeface="Times New Roman" panose="02020603050405020304" pitchFamily="18" charset="0"/>
              </a:rPr>
              <a:t>网络</a:t>
            </a:r>
            <a:r>
              <a:rPr lang="en-US" altLang="zh-CN" sz="1200" dirty="0">
                <a:effectLst/>
                <a:ea typeface="等线" panose="02010600030101010101" pitchFamily="2" charset="-122"/>
                <a:cs typeface="Times New Roman" panose="02020603050405020304" pitchFamily="18" charset="0"/>
              </a:rPr>
              <a:t>(DRQN):</a:t>
            </a:r>
            <a:r>
              <a:rPr lang="zh-CN" altLang="zh-CN" sz="1200" dirty="0">
                <a:effectLst/>
                <a:ea typeface="等线" panose="02010600030101010101" pitchFamily="2" charset="-122"/>
                <a:cs typeface="Times New Roman" panose="02020603050405020304" pitchFamily="18" charset="0"/>
              </a:rPr>
              <a:t>循环长短期记忆替换策略网络</a:t>
            </a:r>
            <a:r>
              <a:rPr lang="zh-CN" altLang="en-US" sz="1200" dirty="0">
                <a:effectLst/>
                <a:ea typeface="等线" panose="02010600030101010101" pitchFamily="2" charset="-122"/>
                <a:cs typeface="Times New Roman" panose="02020603050405020304" pitchFamily="18" charset="0"/>
              </a:rPr>
              <a:t>的最后一个全连接层</a:t>
            </a:r>
            <a:endParaRPr lang="en-US" altLang="zh-CN" sz="1200" dirty="0">
              <a:effectLst/>
              <a:ea typeface="等线" panose="02010600030101010101" pitchFamily="2" charset="-122"/>
              <a:cs typeface="Times New Roman" panose="02020603050405020304" pitchFamily="18" charset="0"/>
            </a:endParaRPr>
          </a:p>
          <a:p>
            <a:r>
              <a:rPr lang="zh-CN" altLang="zh-CN" sz="1200" dirty="0">
                <a:effectLst/>
                <a:ea typeface="等线" panose="02010600030101010101" pitchFamily="2" charset="-122"/>
                <a:cs typeface="Times New Roman" panose="02020603050405020304" pitchFamily="18" charset="0"/>
              </a:rPr>
              <a:t>解决当前状态依赖于</a:t>
            </a:r>
            <a:r>
              <a:rPr lang="zh-CN" altLang="en-US" sz="1200" dirty="0">
                <a:effectLst/>
                <a:ea typeface="等线" panose="02010600030101010101" pitchFamily="2" charset="-122"/>
                <a:cs typeface="Times New Roman" panose="02020603050405020304" pitchFamily="18" charset="0"/>
              </a:rPr>
              <a:t>大</a:t>
            </a:r>
            <a:r>
              <a:rPr lang="zh-CN" altLang="zh-CN" sz="1200" dirty="0">
                <a:effectLst/>
                <a:ea typeface="等线" panose="02010600030101010101" pitchFamily="2" charset="-122"/>
                <a:cs typeface="Times New Roman" panose="02020603050405020304" pitchFamily="18" charset="0"/>
              </a:rPr>
              <a:t>量历史信息的问题</a:t>
            </a:r>
            <a:r>
              <a:rPr lang="en-US" altLang="zh-CN" sz="1200" dirty="0">
                <a:effectLst/>
                <a:ea typeface="等线" panose="02010600030101010101" pitchFamily="2" charset="-122"/>
                <a:cs typeface="Times New Roman" panose="02020603050405020304" pitchFamily="18" charset="0"/>
              </a:rPr>
              <a:t>,</a:t>
            </a:r>
          </a:p>
          <a:p>
            <a:r>
              <a:rPr lang="zh-CN" altLang="zh-CN" sz="1200" dirty="0">
                <a:effectLst/>
                <a:ea typeface="等线" panose="02010600030101010101" pitchFamily="2" charset="-122"/>
                <a:cs typeface="Times New Roman" panose="02020603050405020304" pitchFamily="18" charset="0"/>
              </a:rPr>
              <a:t>深度注意循环</a:t>
            </a:r>
            <a:r>
              <a:rPr lang="en-US" altLang="zh-CN" sz="1200" dirty="0">
                <a:effectLst/>
                <a:ea typeface="等线" panose="02010600030101010101" pitchFamily="2" charset="-122"/>
                <a:cs typeface="Times New Roman" panose="02020603050405020304" pitchFamily="18" charset="0"/>
              </a:rPr>
              <a:t>Q</a:t>
            </a:r>
            <a:r>
              <a:rPr lang="zh-CN" altLang="zh-CN" sz="1200" dirty="0">
                <a:effectLst/>
                <a:ea typeface="等线" panose="02010600030101010101" pitchFamily="2" charset="-122"/>
                <a:cs typeface="Times New Roman" panose="02020603050405020304" pitchFamily="18" charset="0"/>
              </a:rPr>
              <a:t>网络</a:t>
            </a:r>
            <a:r>
              <a:rPr lang="en-US" altLang="zh-CN" sz="1200" dirty="0">
                <a:effectLst/>
                <a:ea typeface="等线" panose="02010600030101010101" pitchFamily="2" charset="-122"/>
                <a:cs typeface="Times New Roman" panose="02020603050405020304" pitchFamily="18" charset="0"/>
              </a:rPr>
              <a:t>DARON)</a:t>
            </a:r>
            <a:r>
              <a:rPr lang="zh-CN" altLang="en-US" sz="1200" dirty="0">
                <a:effectLst/>
                <a:ea typeface="等线" panose="02010600030101010101" pitchFamily="2" charset="-122"/>
                <a:cs typeface="Times New Roman" panose="02020603050405020304" pitchFamily="18" charset="0"/>
              </a:rPr>
              <a:t>：</a:t>
            </a:r>
            <a:r>
              <a:rPr lang="zh-CN" altLang="zh-CN" sz="1200" dirty="0">
                <a:effectLst/>
                <a:ea typeface="等线" panose="02010600030101010101" pitchFamily="2" charset="-122"/>
                <a:cs typeface="Times New Roman" panose="02020603050405020304" pitchFamily="18" charset="0"/>
              </a:rPr>
              <a:t>添加了注意力机制</a:t>
            </a:r>
            <a:r>
              <a:rPr lang="en-US" altLang="zh-CN" sz="1200" dirty="0">
                <a:effectLst/>
                <a:ea typeface="等线" panose="02010600030101010101" pitchFamily="2" charset="-122"/>
                <a:cs typeface="Times New Roman" panose="02020603050405020304" pitchFamily="18" charset="0"/>
              </a:rPr>
              <a:t>,</a:t>
            </a:r>
            <a:r>
              <a:rPr lang="zh-CN" altLang="zh-CN" sz="1200" dirty="0">
                <a:effectLst/>
                <a:ea typeface="等线" panose="02010600030101010101" pitchFamily="2" charset="-122"/>
                <a:cs typeface="Times New Roman" panose="02020603050405020304" pitchFamily="18" charset="0"/>
              </a:rPr>
              <a:t>以便网络可以只</a:t>
            </a:r>
            <a:r>
              <a:rPr lang="zh-CN" altLang="en-US" sz="1200" dirty="0">
                <a:ea typeface="等线" panose="02010600030101010101" pitchFamily="2" charset="-122"/>
                <a:cs typeface="Times New Roman" panose="02020603050405020304" pitchFamily="18" charset="0"/>
              </a:rPr>
              <a:t>提取重要特征。</a:t>
            </a:r>
            <a:endParaRPr lang="en-US" altLang="zh-CN" sz="1200" dirty="0"/>
          </a:p>
          <a:p>
            <a:endParaRPr lang="en-US" altLang="zh-CN" sz="1200" dirty="0"/>
          </a:p>
          <a:p>
            <a:r>
              <a:rPr lang="zh-CN" altLang="en-US" sz="1200" dirty="0"/>
              <a:t>解决连续动作空间问题</a:t>
            </a:r>
            <a:endParaRPr lang="en-US" altLang="zh-CN" sz="1200" dirty="0"/>
          </a:p>
          <a:p>
            <a:r>
              <a:rPr lang="zh-CN" altLang="en-US" sz="1200" dirty="0"/>
              <a:t>基于策略的 </a:t>
            </a:r>
            <a:r>
              <a:rPr lang="en-US" altLang="zh-CN" sz="1200" dirty="0"/>
              <a:t>policy-based</a:t>
            </a:r>
            <a:r>
              <a:rPr lang="zh-CN" altLang="en-US" sz="1200" dirty="0"/>
              <a:t>：</a:t>
            </a:r>
            <a:endParaRPr lang="en-US" altLang="zh-CN" sz="1200" dirty="0"/>
          </a:p>
          <a:p>
            <a:r>
              <a:rPr lang="en-US" altLang="zh-CN" sz="1200" dirty="0"/>
              <a:t>AC</a:t>
            </a:r>
            <a:r>
              <a:rPr lang="zh-CN" altLang="en-US" sz="1200" dirty="0"/>
              <a:t>架构：引入</a:t>
            </a:r>
            <a:r>
              <a:rPr lang="en-US" altLang="zh-CN" sz="1200" dirty="0"/>
              <a:t>Critic</a:t>
            </a:r>
            <a:r>
              <a:rPr lang="zh-CN" altLang="en-US" sz="1200" dirty="0"/>
              <a:t>网络</a:t>
            </a:r>
            <a:endParaRPr lang="en-US" altLang="zh-CN" sz="1200" dirty="0"/>
          </a:p>
          <a:p>
            <a:r>
              <a:rPr lang="en-US" altLang="zh-CN" sz="1200" dirty="0"/>
              <a:t>PPO</a:t>
            </a:r>
            <a:r>
              <a:rPr lang="zh-CN" altLang="en-US" sz="1200" dirty="0"/>
              <a:t>：使用了一种限制策略更新的方式，以避免过大的更新造成训练不稳定</a:t>
            </a:r>
            <a:endParaRPr lang="en-US" altLang="zh-CN" sz="1200" dirty="0"/>
          </a:p>
          <a:p>
            <a:r>
              <a:rPr lang="en-US" altLang="zh-CN" sz="1200" dirty="0"/>
              <a:t>DDPG</a:t>
            </a:r>
            <a:r>
              <a:rPr lang="zh-CN" altLang="en-US" sz="1200" dirty="0"/>
              <a:t>：结合了 </a:t>
            </a:r>
            <a:r>
              <a:rPr lang="en-US" altLang="zh-CN" sz="1200" dirty="0"/>
              <a:t>DPG </a:t>
            </a:r>
            <a:r>
              <a:rPr lang="zh-CN" altLang="en-US" sz="1200" dirty="0"/>
              <a:t>和深度学习的优势，适用于高维连续动作空间</a:t>
            </a:r>
            <a:endParaRPr lang="en-US" altLang="zh-CN" sz="1200" dirty="0"/>
          </a:p>
          <a:p>
            <a:endParaRPr lang="en-US" altLang="zh-CN" sz="1200" dirty="0"/>
          </a:p>
          <a:p>
            <a:pPr algn="l">
              <a:buFont typeface="Arial" panose="020B0604020202020204" pitchFamily="34" charset="0"/>
              <a:buChar char="•"/>
            </a:pPr>
            <a:r>
              <a:rPr lang="zh-CN" altLang="en-US" b="0" i="0" dirty="0">
                <a:solidFill>
                  <a:srgbClr val="191B1F"/>
                </a:solidFill>
                <a:effectLst/>
                <a:latin typeface="-apple-system"/>
              </a:rPr>
              <a:t>蒙特卡洛从整个 </a:t>
            </a:r>
            <a:r>
              <a:rPr lang="en-US" altLang="zh-CN" b="0" i="0" dirty="0">
                <a:solidFill>
                  <a:srgbClr val="191B1F"/>
                </a:solidFill>
                <a:effectLst/>
                <a:latin typeface="-apple-system"/>
              </a:rPr>
              <a:t>episode </a:t>
            </a:r>
            <a:r>
              <a:rPr lang="zh-CN" altLang="en-US" b="0" i="0" dirty="0">
                <a:solidFill>
                  <a:srgbClr val="191B1F"/>
                </a:solidFill>
                <a:effectLst/>
                <a:latin typeface="-apple-system"/>
              </a:rPr>
              <a:t>中更新价值函数，利用实际准确的折扣回报。</a:t>
            </a:r>
          </a:p>
          <a:p>
            <a:pPr algn="l">
              <a:buFont typeface="Arial" panose="020B0604020202020204" pitchFamily="34" charset="0"/>
              <a:buChar char="•"/>
            </a:pPr>
            <a:r>
              <a:rPr lang="zh-CN" altLang="en-US" b="0" i="0" dirty="0">
                <a:solidFill>
                  <a:srgbClr val="191B1F"/>
                </a:solidFill>
                <a:effectLst/>
                <a:latin typeface="-apple-system"/>
              </a:rPr>
              <a:t>时间差分学习在每一步更新价值函数，利用估计的</a:t>
            </a:r>
            <a:r>
              <a:rPr lang="en-US" altLang="zh-CN" b="0" i="0" dirty="0">
                <a:solidFill>
                  <a:srgbClr val="191B1F"/>
                </a:solidFill>
                <a:effectLst/>
                <a:latin typeface="-apple-system"/>
              </a:rPr>
              <a:t>TD</a:t>
            </a:r>
            <a:r>
              <a:rPr lang="zh-CN" altLang="en-US" b="0" i="0" dirty="0">
                <a:solidFill>
                  <a:srgbClr val="191B1F"/>
                </a:solidFill>
                <a:effectLst/>
                <a:latin typeface="-apple-system"/>
              </a:rPr>
              <a:t>目标替代未知的</a:t>
            </a:r>
            <a:r>
              <a:rPr lang="en-US" altLang="zh-CN" b="0" i="0" dirty="0">
                <a:solidFill>
                  <a:srgbClr val="191B1F"/>
                </a:solidFill>
                <a:effectLst/>
                <a:latin typeface="-apple-system"/>
              </a:rPr>
              <a:t>Gt</a:t>
            </a:r>
          </a:p>
          <a:p>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3780975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mn-ea"/>
                <a:cs typeface="Times New Roman" panose="02020603050405020304" pitchFamily="18" charset="0"/>
              </a:rPr>
              <a:t>然后是利用强化学习进行抗干扰的研究</a:t>
            </a:r>
            <a:endParaRPr lang="en-US" altLang="zh-CN" sz="1200" dirty="0">
              <a:effectLst/>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mn-ea"/>
                <a:cs typeface="Times New Roman" panose="02020603050405020304" pitchFamily="18" charset="0"/>
              </a:rPr>
              <a:t>这几篇文献分别利用强化学习算法实现如信道接入，轨迹规划，中继转发等不同抗干扰方式的优化，</a:t>
            </a:r>
            <a:endParaRPr lang="en-US" altLang="zh-CN" sz="1200" dirty="0">
              <a:effectLst/>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mn-ea"/>
                <a:cs typeface="Times New Roman" panose="02020603050405020304" pitchFamily="18" charset="0"/>
              </a:rPr>
              <a:t>其</a:t>
            </a:r>
            <a:r>
              <a:rPr lang="zh-CN" altLang="zh-CN" sz="1200" dirty="0">
                <a:effectLst/>
                <a:latin typeface="+mn-ea"/>
                <a:cs typeface="Times New Roman" panose="02020603050405020304" pitchFamily="18" charset="0"/>
              </a:rPr>
              <a:t>利用强化学习技解决抗干扰通信过程中因无人机移动性和视距信道造成的信道状态波动大，以及干扰模型未知等问题</a:t>
            </a:r>
            <a:r>
              <a:rPr lang="zh-CN" altLang="en-US" sz="1200" dirty="0">
                <a:effectLst/>
                <a:latin typeface="+mn-ea"/>
                <a:cs typeface="Times New Roman" panose="02020603050405020304" pitchFamily="18" charset="0"/>
              </a:rPr>
              <a:t>。</a:t>
            </a:r>
            <a:endParaRPr lang="en-US" altLang="zh-CN" sz="1200" dirty="0">
              <a:effectLst/>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mn-ea"/>
                <a:cs typeface="Times New Roman" panose="02020603050405020304" pitchFamily="18" charset="0"/>
              </a:rPr>
              <a:t>但现有研究存在以下两个问题，</a:t>
            </a:r>
            <a:endParaRPr lang="en-US" altLang="zh-CN" sz="1200" dirty="0">
              <a:effectLst/>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mn-ea"/>
                <a:cs typeface="Times New Roman" panose="02020603050405020304" pitchFamily="18" charset="0"/>
              </a:rPr>
              <a:t>一是</a:t>
            </a:r>
            <a:r>
              <a:rPr lang="zh-CN" altLang="zh-CN" sz="1200" dirty="0">
                <a:solidFill>
                  <a:srgbClr val="004098"/>
                </a:solidFill>
                <a:effectLst/>
                <a:latin typeface="+mn-ea"/>
                <a:cs typeface="Times New Roman" panose="02020603050405020304" pitchFamily="18" charset="0"/>
              </a:rPr>
              <a:t>仅仅基于无人机之间的通信抗干扰的场景研究较少</a:t>
            </a:r>
            <a:endParaRPr lang="en-US" altLang="zh-CN" sz="1200" dirty="0">
              <a:solidFill>
                <a:srgbClr val="004098"/>
              </a:solidFill>
              <a:effectLst/>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4098"/>
                </a:solidFill>
                <a:effectLst/>
                <a:latin typeface="+mn-ea"/>
                <a:cs typeface="Times New Roman" panose="02020603050405020304" pitchFamily="18" charset="0"/>
              </a:rPr>
              <a:t>二是仍旧针对单一的抗干扰方式进行决策或者参数优化，在智能干扰，强对抗环境下下抗干扰能力有限。</a:t>
            </a:r>
            <a:endParaRPr lang="en-US" altLang="zh-CN" sz="1200" dirty="0">
              <a:effectLst/>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latin typeface="+mn-ea"/>
              <a:cs typeface="Times New Roman" panose="02020603050405020304" pitchFamily="18" charset="0"/>
            </a:endParaRPr>
          </a:p>
          <a:p>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3016766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宋体" panose="02010600030101010101" pitchFamily="2" charset="-122"/>
                <a:ea typeface="仿宋_GB2312" panose="02010609030101010101" pitchFamily="49" charset="-122"/>
                <a:cs typeface="宋体" panose="02010600030101010101" pitchFamily="2" charset="-122"/>
              </a:rPr>
              <a:t>然后是研究内容，本课题的研究内容主要分为两点：</a:t>
            </a:r>
            <a:br>
              <a:rPr lang="en-US" altLang="zh-CN" sz="1200" kern="100" dirty="0">
                <a:effectLst/>
                <a:latin typeface="宋体" panose="02010600030101010101" pitchFamily="2" charset="-122"/>
                <a:ea typeface="仿宋_GB2312" panose="02010609030101010101" pitchFamily="49" charset="-122"/>
                <a:cs typeface="宋体" panose="02010600030101010101" pitchFamily="2" charset="-122"/>
              </a:rPr>
            </a:br>
            <a:r>
              <a:rPr lang="zh-CN" altLang="en-US" sz="1200" kern="100" dirty="0">
                <a:effectLst/>
                <a:latin typeface="宋体" panose="02010600030101010101" pitchFamily="2" charset="-122"/>
                <a:ea typeface="仿宋_GB2312" panose="02010609030101010101" pitchFamily="49" charset="-122"/>
                <a:cs typeface="宋体" panose="02010600030101010101" pitchFamily="2" charset="-122"/>
              </a:rPr>
              <a:t>第一点是基于深度强化学习的集中式联合抗干扰技术：</a:t>
            </a:r>
            <a:endParaRPr lang="en-US" altLang="zh-CN" sz="1200" kern="100" dirty="0">
              <a:effectLst/>
              <a:latin typeface="宋体" panose="02010600030101010101" pitchFamily="2" charset="-122"/>
              <a:ea typeface="仿宋_GB2312" panose="0201060903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宋体" panose="02010600030101010101" pitchFamily="2" charset="-122"/>
                <a:ea typeface="仿宋_GB2312" panose="02010609030101010101" pitchFamily="49" charset="-122"/>
                <a:cs typeface="宋体" panose="02010600030101010101" pitchFamily="2" charset="-122"/>
              </a:rPr>
              <a:t>该</a:t>
            </a:r>
            <a:r>
              <a:rPr lang="zh-CN" altLang="zh-CN" sz="1200" kern="100" dirty="0">
                <a:effectLst/>
                <a:latin typeface="宋体" panose="02010600030101010101" pitchFamily="2" charset="-122"/>
                <a:ea typeface="仿宋_GB2312" panose="02010609030101010101" pitchFamily="49" charset="-122"/>
                <a:cs typeface="宋体" panose="02010600030101010101" pitchFamily="2" charset="-122"/>
              </a:rPr>
              <a:t>研究方向利用全局信息</a:t>
            </a:r>
            <a:r>
              <a:rPr lang="zh-CN" altLang="en-US" sz="1200" kern="100" dirty="0">
                <a:effectLst/>
                <a:latin typeface="宋体" panose="02010600030101010101" pitchFamily="2" charset="-122"/>
                <a:ea typeface="仿宋_GB2312" panose="02010609030101010101" pitchFamily="49" charset="-122"/>
                <a:cs typeface="宋体" panose="02010600030101010101" pitchFamily="2" charset="-122"/>
              </a:rPr>
              <a:t>：比如任务信息，网络通信指标信息</a:t>
            </a:r>
            <a:r>
              <a:rPr lang="zh-CN" altLang="zh-CN" sz="1200" kern="100" dirty="0">
                <a:effectLst/>
                <a:latin typeface="宋体" panose="02010600030101010101" pitchFamily="2" charset="-122"/>
                <a:ea typeface="仿宋_GB2312" panose="02010609030101010101" pitchFamily="49" charset="-122"/>
                <a:cs typeface="宋体" panose="02010600030101010101" pitchFamily="2" charset="-122"/>
              </a:rPr>
              <a:t>，</a:t>
            </a:r>
            <a:r>
              <a:rPr lang="zh-CN" altLang="en-US" sz="1200" kern="100" dirty="0">
                <a:effectLst/>
                <a:latin typeface="宋体" panose="02010600030101010101" pitchFamily="2" charset="-122"/>
                <a:ea typeface="仿宋_GB2312" panose="02010609030101010101" pitchFamily="49" charset="-122"/>
                <a:cs typeface="宋体" panose="02010600030101010101" pitchFamily="2" charset="-122"/>
              </a:rPr>
              <a:t>节点物理信息</a:t>
            </a:r>
            <a:r>
              <a:rPr lang="zh-CN" altLang="zh-CN" sz="1200" kern="100" dirty="0">
                <a:effectLst/>
                <a:latin typeface="宋体" panose="02010600030101010101" pitchFamily="2" charset="-122"/>
                <a:ea typeface="仿宋_GB2312" panose="02010609030101010101" pitchFamily="49" charset="-122"/>
                <a:cs typeface="宋体" panose="02010600030101010101" pitchFamily="2" charset="-122"/>
              </a:rPr>
              <a:t>包括所有无人机节点收集的动态空间谱信息、移动信息和功率信，</a:t>
            </a:r>
            <a:r>
              <a:rPr lang="zh-CN" altLang="en-US" sz="1200" kern="100" dirty="0">
                <a:effectLst/>
                <a:latin typeface="宋体" panose="02010600030101010101" pitchFamily="2" charset="-122"/>
                <a:ea typeface="仿宋_GB2312" panose="02010609030101010101" pitchFamily="49" charset="-122"/>
                <a:cs typeface="宋体" panose="02010600030101010101" pitchFamily="2" charset="-122"/>
              </a:rPr>
              <a:t>输入到设计好的</a:t>
            </a:r>
            <a:r>
              <a:rPr lang="en-US" altLang="zh-CN" sz="1200" kern="100" dirty="0">
                <a:effectLst/>
                <a:latin typeface="宋体" panose="02010600030101010101" pitchFamily="2" charset="-122"/>
                <a:ea typeface="仿宋_GB2312" panose="02010609030101010101" pitchFamily="49" charset="-122"/>
                <a:cs typeface="宋体" panose="02010600030101010101" pitchFamily="2" charset="-122"/>
              </a:rPr>
              <a:t>DQN</a:t>
            </a:r>
            <a:r>
              <a:rPr lang="zh-CN" altLang="en-US" sz="1200" kern="100" dirty="0">
                <a:effectLst/>
                <a:latin typeface="宋体" panose="02010600030101010101" pitchFamily="2" charset="-122"/>
                <a:ea typeface="仿宋_GB2312" panose="02010609030101010101" pitchFamily="49" charset="-122"/>
                <a:cs typeface="宋体" panose="02010600030101010101" pitchFamily="2" charset="-122"/>
              </a:rPr>
              <a:t>网络中，</a:t>
            </a:r>
            <a:r>
              <a:rPr lang="zh-CN" altLang="zh-CN" sz="1200" kern="100" dirty="0">
                <a:effectLst/>
                <a:latin typeface="宋体" panose="02010600030101010101" pitchFamily="2" charset="-122"/>
                <a:ea typeface="仿宋_GB2312" panose="02010609030101010101" pitchFamily="49" charset="-122"/>
                <a:cs typeface="宋体" panose="02010600030101010101" pitchFamily="2" charset="-122"/>
              </a:rPr>
              <a:t>从而充分提取当前全局电磁场景信息和任务信息下的特征，</a:t>
            </a:r>
            <a:r>
              <a:rPr lang="zh-CN" altLang="en-US" sz="1200" kern="100" dirty="0">
                <a:effectLst/>
                <a:latin typeface="宋体" panose="02010600030101010101" pitchFamily="2" charset="-122"/>
                <a:ea typeface="仿宋_GB2312" panose="02010609030101010101" pitchFamily="49" charset="-122"/>
                <a:cs typeface="宋体" panose="02010600030101010101" pitchFamily="2" charset="-122"/>
              </a:rPr>
              <a:t>输出网络的决策信息包括：跳频的子信道切换，轨迹规划的下一时帧位置，功率以及是否参与中继发等组合决策，用于指导训练的回报函数是节点的链路质量指标，</a:t>
            </a:r>
            <a:r>
              <a:rPr lang="zh-CN" altLang="zh-CN" sz="1200" kern="100" dirty="0">
                <a:effectLst/>
                <a:latin typeface="宋体" panose="02010600030101010101" pitchFamily="2" charset="-122"/>
                <a:ea typeface="仿宋_GB2312" panose="02010609030101010101" pitchFamily="49" charset="-122"/>
                <a:cs typeface="宋体" panose="02010600030101010101" pitchFamily="2" charset="-122"/>
              </a:rPr>
              <a:t>实现优化综合运用多种抗干扰技术决策的智能组网</a:t>
            </a:r>
            <a:endParaRPr lang="en-US" altLang="zh-CN" sz="1200" kern="100" dirty="0">
              <a:effectLst/>
              <a:latin typeface="宋体" panose="02010600030101010101" pitchFamily="2" charset="-122"/>
              <a:ea typeface="仿宋_GB2312" panose="0201060903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宋体" panose="02010600030101010101" pitchFamily="2" charset="-122"/>
                <a:ea typeface="仿宋_GB2312" panose="02010609030101010101" pitchFamily="49" charset="-122"/>
                <a:cs typeface="宋体" panose="02010600030101010101" pitchFamily="2" charset="-122"/>
              </a:rPr>
              <a:t>中间的网络模型目前打算</a:t>
            </a:r>
            <a:r>
              <a:rPr lang="zh-CN" altLang="zh-CN" sz="1200" kern="100" dirty="0">
                <a:effectLst/>
                <a:latin typeface="宋体" panose="02010600030101010101" pitchFamily="2" charset="-122"/>
                <a:ea typeface="仿宋_GB2312" panose="02010609030101010101" pitchFamily="49" charset="-122"/>
                <a:cs typeface="宋体" panose="02010600030101010101" pitchFamily="2" charset="-122"/>
              </a:rPr>
              <a:t>构建基于混合注意力机制的卷积神经网络</a:t>
            </a:r>
            <a:r>
              <a:rPr lang="zh-CN" altLang="en-US" sz="1200" kern="100" dirty="0">
                <a:effectLst/>
                <a:latin typeface="宋体" panose="02010600030101010101" pitchFamily="2" charset="-122"/>
                <a:ea typeface="仿宋_GB2312" panose="02010609030101010101" pitchFamily="49" charset="-122"/>
                <a:cs typeface="宋体" panose="02010600030101010101" pitchFamily="2" charset="-122"/>
              </a:rPr>
              <a:t>，提高</a:t>
            </a:r>
            <a:r>
              <a:rPr lang="zh-CN" altLang="zh-CN" sz="1200" kern="100" dirty="0">
                <a:effectLst/>
                <a:latin typeface="宋体" panose="02010600030101010101" pitchFamily="2" charset="-122"/>
                <a:ea typeface="仿宋_GB2312" panose="02010609030101010101" pitchFamily="49" charset="-122"/>
                <a:cs typeface="宋体" panose="02010600030101010101" pitchFamily="2" charset="-122"/>
              </a:rPr>
              <a:t>抗干扰能力模型的预测精度与模型训练的收敛速度。</a:t>
            </a:r>
            <a:endParaRPr lang="en-US" altLang="zh-CN" sz="1200" kern="100" dirty="0">
              <a:effectLst/>
              <a:latin typeface="宋体" panose="02010600030101010101" pitchFamily="2" charset="-122"/>
              <a:ea typeface="仿宋_GB2312" panose="0201060903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宋体" panose="02010600030101010101" pitchFamily="2" charset="-122"/>
                <a:ea typeface="仿宋_GB2312" panose="02010609030101010101" pitchFamily="49" charset="-122"/>
                <a:cs typeface="宋体" panose="02010600030101010101" pitchFamily="2" charset="-122"/>
              </a:rPr>
              <a:t>该研究方向采用集中式训练决策，所有决策都由基站或选中的中心节点输出，并且输出的决策是多种抗干扰技术的组合。</a:t>
            </a:r>
            <a:endParaRPr lang="zh-CN" altLang="zh-CN" sz="1200" kern="1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799786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第二个研究内容是基于多智能体强化学习的分布式联合抗干扰技术，</a:t>
            </a:r>
            <a:endParaRPr lang="en-US" altLang="zh-CN" dirty="0"/>
          </a:p>
          <a:p>
            <a:r>
              <a:rPr lang="zh-CN" altLang="en-US" dirty="0"/>
              <a:t>这个研究方向主要是为了解决研究方向一中集中式抗干扰在实际中难以部署的问题，通过</a:t>
            </a:r>
            <a:r>
              <a:rPr lang="zh-CN" altLang="zh-CN" kern="100" dirty="0">
                <a:effectLst/>
                <a:latin typeface="+mn-ea"/>
                <a:cs typeface="宋体" panose="02010600030101010101" pitchFamily="2" charset="-122"/>
              </a:rPr>
              <a:t>引入</a:t>
            </a:r>
            <a:r>
              <a:rPr lang="zh-CN" altLang="zh-CN" kern="100" dirty="0">
                <a:solidFill>
                  <a:srgbClr val="004098"/>
                </a:solidFill>
                <a:effectLst/>
                <a:latin typeface="+mn-ea"/>
                <a:cs typeface="宋体" panose="02010600030101010101" pitchFamily="2" charset="-122"/>
              </a:rPr>
              <a:t>多智能体强化学习</a:t>
            </a:r>
            <a:r>
              <a:rPr lang="zh-CN" altLang="zh-CN" kern="100" dirty="0">
                <a:effectLst/>
                <a:latin typeface="+mn-ea"/>
                <a:cs typeface="宋体" panose="02010600030101010101" pitchFamily="2" charset="-122"/>
              </a:rPr>
              <a:t>思想，通过建模各节点行为</a:t>
            </a:r>
            <a:r>
              <a:rPr lang="zh-CN" altLang="en-US" kern="100" dirty="0">
                <a:effectLst/>
                <a:latin typeface="+mn-ea"/>
                <a:cs typeface="宋体" panose="02010600030101010101" pitchFamily="2" charset="-122"/>
              </a:rPr>
              <a:t>，将输入信息限制为本地节点所能获取到的信息，输出决策限制为本地节点的决策，</a:t>
            </a:r>
            <a:endParaRPr lang="en-US" altLang="zh-CN" kern="100" dirty="0">
              <a:effectLst/>
              <a:latin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kern="100" dirty="0">
                <a:effectLst/>
                <a:latin typeface="+mn-ea"/>
                <a:cs typeface="Times New Roman" panose="02020603050405020304" pitchFamily="18" charset="0"/>
              </a:rPr>
              <a:t>每架无人机都能够</a:t>
            </a:r>
            <a:r>
              <a:rPr lang="zh-CN" altLang="en-US" kern="100" dirty="0">
                <a:effectLst/>
                <a:latin typeface="+mn-ea"/>
                <a:cs typeface="Times New Roman" panose="02020603050405020304" pitchFamily="18" charset="0"/>
              </a:rPr>
              <a:t>利用</a:t>
            </a:r>
            <a:r>
              <a:rPr lang="zh-CN" altLang="en-US" kern="100" dirty="0">
                <a:solidFill>
                  <a:srgbClr val="004098"/>
                </a:solidFill>
                <a:effectLst/>
                <a:latin typeface="+mn-ea"/>
                <a:cs typeface="Times New Roman" panose="02020603050405020304" pitchFamily="18" charset="0"/>
              </a:rPr>
              <a:t>本地信息</a:t>
            </a:r>
            <a:r>
              <a:rPr lang="zh-CN" altLang="zh-CN" kern="100" dirty="0">
                <a:solidFill>
                  <a:srgbClr val="004098"/>
                </a:solidFill>
                <a:effectLst/>
                <a:latin typeface="+mn-ea"/>
                <a:cs typeface="Times New Roman" panose="02020603050405020304" pitchFamily="18" charset="0"/>
              </a:rPr>
              <a:t>独立学习</a:t>
            </a:r>
            <a:r>
              <a:rPr lang="zh-CN" altLang="zh-CN" kern="100" dirty="0">
                <a:effectLst/>
                <a:latin typeface="+mn-ea"/>
                <a:cs typeface="Times New Roman" panose="02020603050405020304" pitchFamily="18" charset="0"/>
              </a:rPr>
              <a:t>而不受</a:t>
            </a:r>
            <a:r>
              <a:rPr lang="zh-CN" altLang="en-US" kern="100" dirty="0">
                <a:effectLst/>
                <a:latin typeface="+mn-ea"/>
                <a:cs typeface="Times New Roman" panose="02020603050405020304" pitchFamily="18" charset="0"/>
              </a:rPr>
              <a:t>无人</a:t>
            </a:r>
            <a:r>
              <a:rPr lang="zh-CN" altLang="zh-CN" kern="100" dirty="0">
                <a:effectLst/>
                <a:latin typeface="+mn-ea"/>
                <a:cs typeface="Times New Roman" panose="02020603050405020304" pitchFamily="18" charset="0"/>
              </a:rPr>
              <a:t>机群规模大小影响，</a:t>
            </a:r>
            <a:r>
              <a:rPr lang="zh-CN" altLang="en-US" kern="100" dirty="0">
                <a:solidFill>
                  <a:srgbClr val="004098"/>
                </a:solidFill>
                <a:effectLst/>
                <a:latin typeface="+mn-ea"/>
                <a:cs typeface="Times New Roman" panose="02020603050405020304" pitchFamily="18" charset="0"/>
              </a:rPr>
              <a:t>避免额外通信开销</a:t>
            </a:r>
            <a:r>
              <a:rPr lang="zh-CN" altLang="en-US" kern="100" dirty="0">
                <a:effectLst/>
                <a:latin typeface="+mn-ea"/>
                <a:cs typeface="Times New Roman" panose="02020603050405020304" pitchFamily="18" charset="0"/>
              </a:rPr>
              <a:t>，</a:t>
            </a:r>
            <a:r>
              <a:rPr lang="zh-CN" altLang="en-US" kern="100" dirty="0">
                <a:solidFill>
                  <a:srgbClr val="004098"/>
                </a:solidFill>
                <a:effectLst/>
                <a:latin typeface="+mn-ea"/>
                <a:cs typeface="Times New Roman" panose="02020603050405020304" pitchFamily="18" charset="0"/>
              </a:rPr>
              <a:t>适应高动态性</a:t>
            </a:r>
            <a:r>
              <a:rPr lang="zh-CN" altLang="zh-CN" kern="100" dirty="0">
                <a:effectLst/>
                <a:latin typeface="+mn-ea"/>
                <a:cs typeface="Times New Roman" panose="02020603050405020304" pitchFamily="18" charset="0"/>
              </a:rPr>
              <a:t>。</a:t>
            </a:r>
            <a:endParaRPr lang="en-US" altLang="zh-CN" kern="100" dirty="0">
              <a:effectLst/>
              <a:latin typeface="+mn-ea"/>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428193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然后是研究方案设计和可行性分析</a:t>
            </a:r>
            <a:endParaRPr lang="en-US" altLang="zh-CN" sz="1200" dirty="0">
              <a:effectLst/>
              <a:ea typeface="等线" panose="02010600030101010101" pitchFamily="2" charset="-122"/>
              <a:cs typeface="Times New Roman" panose="02020603050405020304" pitchFamily="18" charset="0"/>
            </a:endParaRPr>
          </a:p>
          <a:p>
            <a:r>
              <a:rPr lang="zh-CN" altLang="en-US" sz="1200" dirty="0">
                <a:effectLst/>
                <a:ea typeface="等线" panose="02010600030101010101" pitchFamily="2" charset="-122"/>
                <a:cs typeface="Times New Roman" panose="02020603050405020304" pitchFamily="18" charset="0"/>
              </a:rPr>
              <a:t>本研究采用计算机仿真的方式研究，利用</a:t>
            </a:r>
            <a:r>
              <a:rPr lang="en-US" altLang="zh-CN" sz="1200" dirty="0" err="1">
                <a:effectLst/>
                <a:ea typeface="等线" panose="02010600030101010101" pitchFamily="2" charset="-122"/>
                <a:cs typeface="Times New Roman" panose="02020603050405020304" pitchFamily="18" charset="0"/>
              </a:rPr>
              <a:t>exata</a:t>
            </a:r>
            <a:r>
              <a:rPr lang="zh-CN" altLang="en-US" sz="1200" dirty="0">
                <a:effectLst/>
                <a:ea typeface="等线" panose="02010600030101010101" pitchFamily="2" charset="-122"/>
                <a:cs typeface="Times New Roman" panose="02020603050405020304" pitchFamily="18" charset="0"/>
              </a:rPr>
              <a:t>网络仿真软件和强化学习库</a:t>
            </a:r>
            <a:r>
              <a:rPr lang="en-US" altLang="zh-CN" sz="1200" dirty="0" err="1">
                <a:effectLst/>
                <a:ea typeface="等线" panose="02010600030101010101" pitchFamily="2" charset="-122"/>
                <a:cs typeface="Times New Roman" panose="02020603050405020304" pitchFamily="18" charset="0"/>
              </a:rPr>
              <a:t>LIBtorch</a:t>
            </a:r>
            <a:r>
              <a:rPr lang="zh-CN" altLang="en-US" sz="1200" dirty="0">
                <a:effectLst/>
                <a:ea typeface="等线" panose="02010600030101010101" pitchFamily="2" charset="-122"/>
                <a:cs typeface="Times New Roman" panose="02020603050405020304" pitchFamily="18" charset="0"/>
              </a:rPr>
              <a:t>完成相应模块的设计和开发</a:t>
            </a:r>
            <a:endParaRPr lang="en-US" altLang="zh-CN" sz="1200" dirty="0">
              <a:effectLst/>
              <a:ea typeface="等线" panose="02010600030101010101" pitchFamily="2" charset="-122"/>
              <a:cs typeface="Times New Roman" panose="02020603050405020304" pitchFamily="18" charset="0"/>
            </a:endParaRPr>
          </a:p>
          <a:p>
            <a:r>
              <a:rPr lang="zh-CN" altLang="en-US" sz="1200" dirty="0">
                <a:effectLst/>
                <a:ea typeface="等线" panose="02010600030101010101" pitchFamily="2" charset="-122"/>
                <a:cs typeface="Times New Roman" panose="02020603050405020304" pitchFamily="18" charset="0"/>
              </a:rPr>
              <a:t>通过</a:t>
            </a:r>
            <a:r>
              <a:rPr lang="zh-CN" altLang="zh-CN" sz="1200" dirty="0">
                <a:effectLst/>
                <a:ea typeface="等线" panose="02010600030101010101" pitchFamily="2" charset="-122"/>
                <a:cs typeface="Times New Roman" panose="02020603050405020304" pitchFamily="18" charset="0"/>
              </a:rPr>
              <a:t>场景建模</a:t>
            </a:r>
            <a:r>
              <a:rPr lang="zh-CN" altLang="en-US" sz="1200" dirty="0">
                <a:effectLst/>
                <a:ea typeface="等线" panose="02010600030101010101" pitchFamily="2" charset="-122"/>
                <a:cs typeface="Times New Roman" panose="02020603050405020304" pitchFamily="18" charset="0"/>
              </a:rPr>
              <a:t>、</a:t>
            </a:r>
            <a:r>
              <a:rPr lang="zh-CN" altLang="zh-CN" sz="1200" dirty="0">
                <a:effectLst/>
                <a:ea typeface="等线" panose="02010600030101010101" pitchFamily="2" charset="-122"/>
                <a:cs typeface="Times New Roman" panose="02020603050405020304" pitchFamily="18" charset="0"/>
              </a:rPr>
              <a:t>实现</a:t>
            </a:r>
            <a:r>
              <a:rPr lang="zh-CN" altLang="en-US" sz="1200" dirty="0">
                <a:effectLst/>
                <a:ea typeface="等线" panose="02010600030101010101" pitchFamily="2" charset="-122"/>
                <a:cs typeface="Times New Roman" panose="02020603050405020304" pitchFamily="18" charset="0"/>
              </a:rPr>
              <a:t>对应的</a:t>
            </a:r>
            <a:r>
              <a:rPr lang="zh-CN" altLang="zh-CN" sz="1200" dirty="0">
                <a:effectLst/>
                <a:ea typeface="等线" panose="02010600030101010101" pitchFamily="2" charset="-122"/>
                <a:cs typeface="Times New Roman" panose="02020603050405020304" pitchFamily="18" charset="0"/>
              </a:rPr>
              <a:t>多种抗干扰算法</a:t>
            </a:r>
            <a:r>
              <a:rPr lang="zh-CN" altLang="en-US" sz="1200" dirty="0">
                <a:effectLst/>
                <a:ea typeface="等线" panose="02010600030101010101" pitchFamily="2" charset="-122"/>
                <a:cs typeface="Times New Roman" panose="02020603050405020304" pitchFamily="18" charset="0"/>
              </a:rPr>
              <a:t>，设计对应的网络模型，训练集中式和多智能体模型，验证对应算法效果。</a:t>
            </a:r>
            <a:endParaRPr lang="en-US" altLang="zh-CN" sz="1200" dirty="0">
              <a:effectLst/>
              <a:ea typeface="等线" panose="02010600030101010101" pitchFamily="2" charset="-122"/>
              <a:cs typeface="Times New Roman" panose="02020603050405020304" pitchFamily="18" charset="0"/>
            </a:endParaRPr>
          </a:p>
          <a:p>
            <a:r>
              <a:rPr lang="zh-CN" altLang="en-US" dirty="0"/>
              <a:t>由于单一抗干扰研究方案和深度强化学习方案成熟，该方案的可行性较高，模型训练效果还需要进一步验证。</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3459401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18" Type="http://schemas.microsoft.com/office/2007/relationships/hdphoto" Target="../media/hdphoto7.wdp"/><Relationship Id="rId3" Type="http://schemas.microsoft.com/office/2007/relationships/hdphoto" Target="../media/hdphoto1.wdp"/><Relationship Id="rId21" Type="http://schemas.openxmlformats.org/officeDocument/2006/relationships/image" Target="../media/image16.png"/><Relationship Id="rId7" Type="http://schemas.microsoft.com/office/2007/relationships/hdphoto" Target="../media/hdphoto3.wdp"/><Relationship Id="rId12" Type="http://schemas.openxmlformats.org/officeDocument/2006/relationships/image" Target="../media/image11.jpeg"/><Relationship Id="rId17" Type="http://schemas.openxmlformats.org/officeDocument/2006/relationships/image" Target="../media/image14.png"/><Relationship Id="rId2" Type="http://schemas.openxmlformats.org/officeDocument/2006/relationships/image" Target="../media/image5.png"/><Relationship Id="rId16" Type="http://schemas.microsoft.com/office/2007/relationships/hdphoto" Target="../media/hdphoto6.wdp"/><Relationship Id="rId20" Type="http://schemas.microsoft.com/office/2007/relationships/hdphoto" Target="../media/hdphoto8.wdp"/><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0.jpeg"/><Relationship Id="rId5" Type="http://schemas.microsoft.com/office/2007/relationships/hdphoto" Target="../media/hdphoto2.wdp"/><Relationship Id="rId15" Type="http://schemas.openxmlformats.org/officeDocument/2006/relationships/image" Target="../media/image13.png"/><Relationship Id="rId23" Type="http://schemas.openxmlformats.org/officeDocument/2006/relationships/image" Target="../media/image2.png"/><Relationship Id="rId10" Type="http://schemas.openxmlformats.org/officeDocument/2006/relationships/image" Target="../media/image9.jpeg"/><Relationship Id="rId19" Type="http://schemas.openxmlformats.org/officeDocument/2006/relationships/image" Target="../media/image15.png"/><Relationship Id="rId4" Type="http://schemas.openxmlformats.org/officeDocument/2006/relationships/image" Target="../media/image6.png"/><Relationship Id="rId9" Type="http://schemas.microsoft.com/office/2007/relationships/hdphoto" Target="../media/hdphoto4.wdp"/><Relationship Id="rId14" Type="http://schemas.microsoft.com/office/2007/relationships/hdphoto" Target="../media/hdphoto5.wdp"/><Relationship Id="rId22" Type="http://schemas.microsoft.com/office/2007/relationships/hdphoto" Target="../media/hdphoto9.wdp"/></Relationships>
</file>

<file path=ppt/slideLayouts/_rels/slideLayout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87FB4FC-250D-4C14-A7AB-9EA2F6974A82}"/>
              </a:ext>
            </a:extLst>
          </p:cNvPr>
          <p:cNvSpPr/>
          <p:nvPr userDrawn="1"/>
        </p:nvSpPr>
        <p:spPr>
          <a:xfrm>
            <a:off x="1" y="1208949"/>
            <a:ext cx="12191999" cy="2629391"/>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16E8ED00-67EA-4EE5-B795-FB9C088BFFAE}"/>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41" name="图片 40">
            <a:extLst>
              <a:ext uri="{FF2B5EF4-FFF2-40B4-BE49-F238E27FC236}">
                <a16:creationId xmlns:a16="http://schemas.microsoft.com/office/drawing/2014/main" id="{EF27BDAE-DC57-4FB9-AF67-0ABE2A3D5E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711" b="19247"/>
          <a:stretch/>
        </p:blipFill>
        <p:spPr>
          <a:xfrm>
            <a:off x="-1" y="5185556"/>
            <a:ext cx="12192000" cy="1672444"/>
          </a:xfrm>
          <a:prstGeom prst="rect">
            <a:avLst/>
          </a:prstGeom>
        </p:spPr>
      </p:pic>
      <p:pic>
        <p:nvPicPr>
          <p:cNvPr id="26" name="图片 25" descr="图片包含 户外, 标牌, 黑色&#10;&#10;自动生成的说明">
            <a:extLst>
              <a:ext uri="{FF2B5EF4-FFF2-40B4-BE49-F238E27FC236}">
                <a16:creationId xmlns:a16="http://schemas.microsoft.com/office/drawing/2014/main" id="{4395D4DD-618E-4CD6-A651-B2E19256D6F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53285" y="1682398"/>
            <a:ext cx="976744" cy="976744"/>
          </a:xfrm>
          <a:prstGeom prst="rect">
            <a:avLst/>
          </a:prstGeom>
        </p:spPr>
      </p:pic>
      <p:cxnSp>
        <p:nvCxnSpPr>
          <p:cNvPr id="4" name="直接连接符 3">
            <a:extLst>
              <a:ext uri="{FF2B5EF4-FFF2-40B4-BE49-F238E27FC236}">
                <a16:creationId xmlns:a16="http://schemas.microsoft.com/office/drawing/2014/main" id="{2AE78648-AFFA-43EB-A5C2-C9A82910F091}"/>
              </a:ext>
            </a:extLst>
          </p:cNvPr>
          <p:cNvCxnSpPr>
            <a:cxnSpLocks/>
          </p:cNvCxnSpPr>
          <p:nvPr userDrawn="1"/>
        </p:nvCxnSpPr>
        <p:spPr>
          <a:xfrm>
            <a:off x="2244437" y="4753366"/>
            <a:ext cx="7703127"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3" name="图片 72">
            <a:extLst>
              <a:ext uri="{FF2B5EF4-FFF2-40B4-BE49-F238E27FC236}">
                <a16:creationId xmlns:a16="http://schemas.microsoft.com/office/drawing/2014/main" id="{CB0FC9BE-8216-494A-A747-02F24650ACE3}"/>
              </a:ext>
            </a:extLst>
          </p:cNvPr>
          <p:cNvPicPr>
            <a:picLocks noChangeAspect="1"/>
          </p:cNvPicPr>
          <p:nvPr userDrawn="1"/>
        </p:nvPicPr>
        <p:blipFill rotWithShape="1">
          <a:blip r:embed="rId4" cstate="print">
            <a:duotone>
              <a:prstClr val="black"/>
              <a:srgbClr val="014098">
                <a:tint val="45000"/>
                <a:satMod val="400000"/>
              </a:srgbClr>
            </a:duotone>
          </a:blip>
          <a:srcRect r="1346"/>
          <a:stretch/>
        </p:blipFill>
        <p:spPr>
          <a:xfrm>
            <a:off x="12549" y="274183"/>
            <a:ext cx="12166903" cy="411617"/>
          </a:xfrm>
          <a:prstGeom prst="rect">
            <a:avLst/>
          </a:prstGeom>
        </p:spPr>
      </p:pic>
    </p:spTree>
    <p:extLst>
      <p:ext uri="{BB962C8B-B14F-4D97-AF65-F5344CB8AC3E}">
        <p14:creationId xmlns:p14="http://schemas.microsoft.com/office/powerpoint/2010/main" val="2257429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5F83AC1-D241-4D2F-AC4E-91D38DECDBD3}"/>
              </a:ext>
            </a:extLst>
          </p:cNvPr>
          <p:cNvSpPr/>
          <p:nvPr userDrawn="1"/>
        </p:nvSpPr>
        <p:spPr>
          <a:xfrm flipV="1">
            <a:off x="0" y="3406141"/>
            <a:ext cx="12192000" cy="45719"/>
          </a:xfrm>
          <a:prstGeom prst="rect">
            <a:avLst/>
          </a:prstGeom>
          <a:gradFill>
            <a:gsLst>
              <a:gs pos="46000">
                <a:srgbClr val="004098"/>
              </a:gs>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2" name="图片 1">
            <a:extLst>
              <a:ext uri="{FF2B5EF4-FFF2-40B4-BE49-F238E27FC236}">
                <a16:creationId xmlns:a16="http://schemas.microsoft.com/office/drawing/2014/main" id="{16BF38B0-41DC-4956-B761-CD757B61BC21}"/>
              </a:ext>
            </a:extLst>
          </p:cNvPr>
          <p:cNvPicPr>
            <a:picLocks noChangeAspect="1"/>
          </p:cNvPicPr>
          <p:nvPr userDrawn="1"/>
        </p:nvPicPr>
        <p:blipFill>
          <a:blip r:embed="rId2"/>
          <a:stretch>
            <a:fillRect/>
          </a:stretch>
        </p:blipFill>
        <p:spPr>
          <a:xfrm flipV="1">
            <a:off x="8189643" y="0"/>
            <a:ext cx="2566638" cy="1969179"/>
          </a:xfrm>
          <a:prstGeom prst="rect">
            <a:avLst/>
          </a:prstGeom>
        </p:spPr>
      </p:pic>
      <p:sp>
        <p:nvSpPr>
          <p:cNvPr id="8" name="ïS1iḋé">
            <a:extLst>
              <a:ext uri="{FF2B5EF4-FFF2-40B4-BE49-F238E27FC236}">
                <a16:creationId xmlns:a16="http://schemas.microsoft.com/office/drawing/2014/main" id="{4F74E92C-372D-4A94-A643-F6D9D962E441}"/>
              </a:ext>
            </a:extLst>
          </p:cNvPr>
          <p:cNvSpPr/>
          <p:nvPr userDrawn="1"/>
        </p:nvSpPr>
        <p:spPr>
          <a:xfrm flipH="1">
            <a:off x="7813963" y="1"/>
            <a:ext cx="4378035" cy="6858000"/>
          </a:xfrm>
          <a:prstGeom prst="homePlate">
            <a:avLst>
              <a:gd name="adj" fmla="val 52543"/>
            </a:avLst>
          </a:prstGeom>
          <a:blipFill dpi="0" rotWithShape="1">
            <a:blip r:embed="rId3"/>
            <a:srcRect/>
            <a:stretch>
              <a:fillRect l="-2424" t="1" b="-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 name="矩形 10">
            <a:extLst>
              <a:ext uri="{FF2B5EF4-FFF2-40B4-BE49-F238E27FC236}">
                <a16:creationId xmlns:a16="http://schemas.microsoft.com/office/drawing/2014/main" id="{20F55527-C9F5-4550-8EE4-5FF04BE98DFC}"/>
              </a:ext>
            </a:extLst>
          </p:cNvPr>
          <p:cNvSpPr/>
          <p:nvPr userDrawn="1"/>
        </p:nvSpPr>
        <p:spPr>
          <a:xfrm>
            <a:off x="1" y="2943225"/>
            <a:ext cx="6527800" cy="971550"/>
          </a:xfrm>
          <a:prstGeom prst="rect">
            <a:avLst/>
          </a:prstGeom>
          <a:solidFill>
            <a:schemeClr val="bg1"/>
          </a:solidFill>
          <a:ln w="28575">
            <a:noFill/>
          </a:ln>
          <a:effectLst>
            <a:outerShdw blurRad="50800" dist="38100" dir="16200000" rotWithShape="0">
              <a:prstClr val="black">
                <a:alpha val="40000"/>
              </a:prstClr>
            </a:outerShdw>
          </a:effectLst>
        </p:spPr>
        <p:txBody>
          <a:bodyPr wrap="none" lIns="0" tIns="0" rIns="0" bIns="0" rtlCol="0" anchor="ctr" anchorCtr="1">
            <a:noAutofit/>
          </a:bodyPr>
          <a:lstStyle/>
          <a:p>
            <a:pPr algn="ctr"/>
            <a:r>
              <a:rPr lang="en-US" altLang="zh-CN" sz="4000" dirty="0">
                <a:latin typeface="微软雅黑" panose="020B0503020204020204" pitchFamily="34" charset="-122"/>
                <a:ea typeface="微软雅黑" panose="020B0503020204020204" pitchFamily="34" charset="-122"/>
              </a:rPr>
              <a:t>    </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9212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8AB937EC-7AE4-4DD1-B902-62EDBE04F5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9955" y="0"/>
            <a:ext cx="4632045" cy="6858000"/>
          </a:xfrm>
          <a:prstGeom prst="parallelogram">
            <a:avLst>
              <a:gd name="adj" fmla="val 16476"/>
            </a:avLst>
          </a:prstGeom>
        </p:spPr>
      </p:pic>
      <p:sp>
        <p:nvSpPr>
          <p:cNvPr id="5" name="矩形 4">
            <a:extLst>
              <a:ext uri="{FF2B5EF4-FFF2-40B4-BE49-F238E27FC236}">
                <a16:creationId xmlns:a16="http://schemas.microsoft.com/office/drawing/2014/main" id="{93EEC431-E559-48D9-B011-9D088003C23F}"/>
              </a:ext>
            </a:extLst>
          </p:cNvPr>
          <p:cNvSpPr/>
          <p:nvPr userDrawn="1"/>
        </p:nvSpPr>
        <p:spPr>
          <a:xfrm rot="11186973">
            <a:off x="11636539" y="2534828"/>
            <a:ext cx="77062" cy="4332555"/>
          </a:xfrm>
          <a:prstGeom prst="rect">
            <a:avLst/>
          </a:prstGeom>
          <a:gradFill>
            <a:gsLst>
              <a:gs pos="98000">
                <a:schemeClr val="accent1">
                  <a:lumMod val="5000"/>
                  <a:lumOff val="95000"/>
                  <a:alpha val="40000"/>
                </a:schemeClr>
              </a:gs>
              <a:gs pos="30000">
                <a:srgbClr val="00409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FBD12ED-D1DA-4327-A526-2EF8D4727D85}"/>
              </a:ext>
            </a:extLst>
          </p:cNvPr>
          <p:cNvSpPr/>
          <p:nvPr userDrawn="1"/>
        </p:nvSpPr>
        <p:spPr>
          <a:xfrm rot="11186973" flipH="1" flipV="1">
            <a:off x="8015491" y="-9382"/>
            <a:ext cx="77062" cy="4332555"/>
          </a:xfrm>
          <a:prstGeom prst="rect">
            <a:avLst/>
          </a:prstGeom>
          <a:gradFill>
            <a:gsLst>
              <a:gs pos="98000">
                <a:schemeClr val="accent1">
                  <a:lumMod val="5000"/>
                  <a:lumOff val="95000"/>
                  <a:alpha val="40000"/>
                </a:schemeClr>
              </a:gs>
              <a:gs pos="30000">
                <a:srgbClr val="00409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519701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743C66E0-A994-4C48-BAA6-45ABB4C5A9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63" r="3118"/>
          <a:stretch/>
        </p:blipFill>
        <p:spPr>
          <a:xfrm>
            <a:off x="0" y="-14287"/>
            <a:ext cx="12192000" cy="6886571"/>
          </a:xfrm>
          <a:prstGeom prst="rect">
            <a:avLst/>
          </a:prstGeom>
        </p:spPr>
      </p:pic>
      <p:sp>
        <p:nvSpPr>
          <p:cNvPr id="3" name="灯片编号占位符 2">
            <a:extLst>
              <a:ext uri="{FF2B5EF4-FFF2-40B4-BE49-F238E27FC236}">
                <a16:creationId xmlns:a16="http://schemas.microsoft.com/office/drawing/2014/main" id="{2813F3FE-F154-4EFB-8C8A-789C9DBFF081}"/>
              </a:ext>
            </a:extLst>
          </p:cNvPr>
          <p:cNvSpPr>
            <a:spLocks noGrp="1"/>
          </p:cNvSpPr>
          <p:nvPr>
            <p:ph type="sldNum" sz="quarter" idx="10"/>
          </p:nvPr>
        </p:nvSpPr>
        <p:spPr/>
        <p:txBody>
          <a:bodyPr/>
          <a:lstStyle/>
          <a:p>
            <a:fld id="{548644C6-89F0-466C-949F-E70AD72679A8}" type="slidenum">
              <a:rPr lang="zh-CN" altLang="en-US" smtClean="0"/>
              <a:t>‹#›</a:t>
            </a:fld>
            <a:endParaRPr lang="zh-CN" altLang="en-US" dirty="0"/>
          </a:p>
        </p:txBody>
      </p:sp>
      <p:sp>
        <p:nvSpPr>
          <p:cNvPr id="19" name="矩形 18">
            <a:extLst>
              <a:ext uri="{FF2B5EF4-FFF2-40B4-BE49-F238E27FC236}">
                <a16:creationId xmlns:a16="http://schemas.microsoft.com/office/drawing/2014/main" id="{2E604758-69C1-4EC8-A8FE-98B5ABC89078}"/>
              </a:ext>
            </a:extLst>
          </p:cNvPr>
          <p:cNvSpPr/>
          <p:nvPr userDrawn="1"/>
        </p:nvSpPr>
        <p:spPr>
          <a:xfrm>
            <a:off x="422561" y="2508563"/>
            <a:ext cx="7633857" cy="1466801"/>
          </a:xfrm>
          <a:prstGeom prst="rect">
            <a:avLst/>
          </a:prstGeom>
          <a:noFill/>
          <a:ln w="57150">
            <a:gradFill flip="none" rotWithShape="1">
              <a:gsLst>
                <a:gs pos="27000">
                  <a:schemeClr val="accent1">
                    <a:lumMod val="5000"/>
                    <a:lumOff val="95000"/>
                  </a:schemeClr>
                </a:gs>
                <a:gs pos="50000">
                  <a:srgbClr val="124D9F"/>
                </a:gs>
                <a:gs pos="100000">
                  <a:srgbClr val="124D9F"/>
                </a:gs>
                <a:gs pos="9000">
                  <a:srgbClr val="1A53A2"/>
                </a:gs>
                <a:gs pos="72000">
                  <a:srgbClr val="9AB3D6"/>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A6B04C4-97F4-4113-B7DD-33D3E0022667}"/>
              </a:ext>
            </a:extLst>
          </p:cNvPr>
          <p:cNvSpPr/>
          <p:nvPr userDrawn="1"/>
        </p:nvSpPr>
        <p:spPr>
          <a:xfrm flipH="1">
            <a:off x="574960" y="2660963"/>
            <a:ext cx="7633857" cy="1466801"/>
          </a:xfrm>
          <a:prstGeom prst="rect">
            <a:avLst/>
          </a:prstGeom>
          <a:solidFill>
            <a:schemeClr val="bg1">
              <a:alpha val="70000"/>
            </a:schemeClr>
          </a:solidFill>
          <a:ln w="57150">
            <a:gradFill flip="none" rotWithShape="1">
              <a:gsLst>
                <a:gs pos="27000">
                  <a:schemeClr val="accent1">
                    <a:lumMod val="5000"/>
                    <a:lumOff val="95000"/>
                  </a:schemeClr>
                </a:gs>
                <a:gs pos="50000">
                  <a:srgbClr val="124D9F"/>
                </a:gs>
                <a:gs pos="100000">
                  <a:srgbClr val="124D9F"/>
                </a:gs>
                <a:gs pos="9000">
                  <a:srgbClr val="1A53A2"/>
                </a:gs>
                <a:gs pos="72000">
                  <a:srgbClr val="9AB3D6"/>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包含 户外, 标牌, 黑色&#10;&#10;自动生成的说明">
            <a:extLst>
              <a:ext uri="{FF2B5EF4-FFF2-40B4-BE49-F238E27FC236}">
                <a16:creationId xmlns:a16="http://schemas.microsoft.com/office/drawing/2014/main" id="{DFFEC0BC-1BC4-43C1-96F6-BA042CD7F0C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38855" y="97259"/>
            <a:ext cx="540000" cy="540000"/>
          </a:xfrm>
          <a:prstGeom prst="rect">
            <a:avLst/>
          </a:prstGeom>
        </p:spPr>
      </p:pic>
    </p:spTree>
    <p:extLst>
      <p:ext uri="{BB962C8B-B14F-4D97-AF65-F5344CB8AC3E}">
        <p14:creationId xmlns:p14="http://schemas.microsoft.com/office/powerpoint/2010/main" val="2574613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793C82F-DD55-4086-87EA-0D02A10DBD39}"/>
              </a:ext>
            </a:extLst>
          </p:cNvPr>
          <p:cNvSpPr/>
          <p:nvPr userDrawn="1"/>
        </p:nvSpPr>
        <p:spPr>
          <a:xfrm>
            <a:off x="-24000" y="1939923"/>
            <a:ext cx="12240000" cy="36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A6461B7-D060-4865-A09E-A755C7FE2623}"/>
              </a:ext>
            </a:extLst>
          </p:cNvPr>
          <p:cNvPicPr>
            <a:picLocks noChangeAspect="1"/>
          </p:cNvPicPr>
          <p:nvPr userDrawn="1"/>
        </p:nvPicPr>
        <p:blipFill rotWithShape="1">
          <a:blip r:embed="rId2" cstate="print">
            <a:duotone>
              <a:prstClr val="black"/>
              <a:srgbClr val="014098">
                <a:tint val="45000"/>
                <a:satMod val="400000"/>
              </a:srgbClr>
            </a:duotone>
          </a:blip>
          <a:srcRect r="1346"/>
          <a:stretch/>
        </p:blipFill>
        <p:spPr>
          <a:xfrm>
            <a:off x="12549" y="274183"/>
            <a:ext cx="12166903" cy="411617"/>
          </a:xfrm>
          <a:prstGeom prst="rect">
            <a:avLst/>
          </a:prstGeom>
        </p:spPr>
      </p:pic>
      <p:pic>
        <p:nvPicPr>
          <p:cNvPr id="6" name="图片 5">
            <a:extLst>
              <a:ext uri="{FF2B5EF4-FFF2-40B4-BE49-F238E27FC236}">
                <a16:creationId xmlns:a16="http://schemas.microsoft.com/office/drawing/2014/main" id="{FAC2341A-CFF9-424C-B25D-BA7AAEC4EAE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083" b="15470"/>
          <a:stretch/>
        </p:blipFill>
        <p:spPr>
          <a:xfrm>
            <a:off x="-12000" y="2429593"/>
            <a:ext cx="12216000" cy="4428407"/>
          </a:xfrm>
          <a:prstGeom prst="rect">
            <a:avLst/>
          </a:prstGeom>
        </p:spPr>
      </p:pic>
      <p:sp>
        <p:nvSpPr>
          <p:cNvPr id="35" name="矩形 34">
            <a:extLst>
              <a:ext uri="{FF2B5EF4-FFF2-40B4-BE49-F238E27FC236}">
                <a16:creationId xmlns:a16="http://schemas.microsoft.com/office/drawing/2014/main" id="{491887A5-B310-4C40-9277-CA80A91D291E}"/>
              </a:ext>
            </a:extLst>
          </p:cNvPr>
          <p:cNvSpPr/>
          <p:nvPr userDrawn="1"/>
        </p:nvSpPr>
        <p:spPr>
          <a:xfrm>
            <a:off x="-24000" y="2054945"/>
            <a:ext cx="12240000" cy="900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C10F5DD0-55D2-4B07-8B40-060ABC3CE1C3}"/>
              </a:ext>
            </a:extLst>
          </p:cNvPr>
          <p:cNvSpPr/>
          <p:nvPr userDrawn="1"/>
        </p:nvSpPr>
        <p:spPr>
          <a:xfrm>
            <a:off x="1433946" y="1600200"/>
            <a:ext cx="1980000" cy="1980000"/>
          </a:xfrm>
          <a:prstGeom prst="ellipse">
            <a:avLst/>
          </a:prstGeom>
          <a:solidFill>
            <a:srgbClr val="124D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7E99A40-B252-47FF-9B02-892164DA91D9}"/>
              </a:ext>
            </a:extLst>
          </p:cNvPr>
          <p:cNvSpPr/>
          <p:nvPr userDrawn="1"/>
        </p:nvSpPr>
        <p:spPr>
          <a:xfrm>
            <a:off x="0" y="3033968"/>
            <a:ext cx="12240000" cy="36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2667E10-8CD1-49FA-9D23-28E00E894B23}"/>
              </a:ext>
            </a:extLst>
          </p:cNvPr>
          <p:cNvSpPr/>
          <p:nvPr userDrawn="1"/>
        </p:nvSpPr>
        <p:spPr>
          <a:xfrm>
            <a:off x="1659082" y="1825336"/>
            <a:ext cx="1529728" cy="152972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0181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81FC0AB-0F80-470F-8D0F-1814AF673D25}"/>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grpSp>
        <p:nvGrpSpPr>
          <p:cNvPr id="4" name="组合 3">
            <a:extLst>
              <a:ext uri="{FF2B5EF4-FFF2-40B4-BE49-F238E27FC236}">
                <a16:creationId xmlns:a16="http://schemas.microsoft.com/office/drawing/2014/main" id="{C643E09C-9600-470D-89A9-58ADBBE2A103}"/>
              </a:ext>
            </a:extLst>
          </p:cNvPr>
          <p:cNvGrpSpPr/>
          <p:nvPr userDrawn="1"/>
        </p:nvGrpSpPr>
        <p:grpSpPr>
          <a:xfrm>
            <a:off x="2863122" y="62434"/>
            <a:ext cx="8978518" cy="609650"/>
            <a:chOff x="3627034" y="2677887"/>
            <a:chExt cx="6856937" cy="2502039"/>
          </a:xfrm>
        </p:grpSpPr>
        <p:cxnSp>
          <p:nvCxnSpPr>
            <p:cNvPr id="6" name="直接连接符 5">
              <a:extLst>
                <a:ext uri="{FF2B5EF4-FFF2-40B4-BE49-F238E27FC236}">
                  <a16:creationId xmlns:a16="http://schemas.microsoft.com/office/drawing/2014/main" id="{661BA460-A4C1-47FE-8E80-ACFF12028305}"/>
                </a:ext>
              </a:extLst>
            </p:cNvPr>
            <p:cNvCxnSpPr>
              <a:cxnSpLocks/>
            </p:cNvCxnSpPr>
            <p:nvPr/>
          </p:nvCxnSpPr>
          <p:spPr>
            <a:xfrm>
              <a:off x="3649930" y="2677887"/>
              <a:ext cx="68340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3DAA19C-BBC4-4BC0-B8BB-898BAFB7A03C}"/>
                </a:ext>
              </a:extLst>
            </p:cNvPr>
            <p:cNvCxnSpPr>
              <a:cxnSpLocks/>
            </p:cNvCxnSpPr>
            <p:nvPr/>
          </p:nvCxnSpPr>
          <p:spPr>
            <a:xfrm>
              <a:off x="3627034" y="5179925"/>
              <a:ext cx="6856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709F38D-6D30-4509-87EC-B0E20CCA9161}"/>
                </a:ext>
              </a:extLst>
            </p:cNvPr>
            <p:cNvCxnSpPr/>
            <p:nvPr/>
          </p:nvCxnSpPr>
          <p:spPr>
            <a:xfrm>
              <a:off x="10483971" y="2677887"/>
              <a:ext cx="0" cy="250203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流程图: 过程 14">
            <a:extLst>
              <a:ext uri="{FF2B5EF4-FFF2-40B4-BE49-F238E27FC236}">
                <a16:creationId xmlns:a16="http://schemas.microsoft.com/office/drawing/2014/main" id="{C164D858-9AB4-4AB5-9078-AAE7EEEA5B53}"/>
              </a:ext>
            </a:extLst>
          </p:cNvPr>
          <p:cNvSpPr/>
          <p:nvPr/>
        </p:nvSpPr>
        <p:spPr>
          <a:xfrm>
            <a:off x="1" y="0"/>
            <a:ext cx="12192000" cy="720000"/>
          </a:xfrm>
          <a:prstGeom prst="flowChartProcess">
            <a:avLst/>
          </a:prstGeom>
          <a:gradFill flip="none" rotWithShape="1">
            <a:gsLst>
              <a:gs pos="100000">
                <a:schemeClr val="accent1">
                  <a:lumMod val="5000"/>
                  <a:lumOff val="95000"/>
                  <a:alpha val="0"/>
                </a:schemeClr>
              </a:gs>
              <a:gs pos="64000">
                <a:srgbClr val="3366AC"/>
              </a:gs>
              <a:gs pos="0">
                <a:srgbClr val="004098"/>
              </a:gs>
              <a:gs pos="81000">
                <a:srgbClr val="4D79B7"/>
              </a:gs>
              <a:gs pos="37000">
                <a:srgbClr val="1A53A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4A5A6646-ABAC-49C0-A99F-E64704841A49}"/>
              </a:ext>
            </a:extLst>
          </p:cNvPr>
          <p:cNvCxnSpPr>
            <a:cxnSpLocks/>
          </p:cNvCxnSpPr>
          <p:nvPr/>
        </p:nvCxnSpPr>
        <p:spPr>
          <a:xfrm>
            <a:off x="817708" y="62434"/>
            <a:ext cx="1134919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C1BEF6A-0457-4EF0-A796-18A2576C8282}"/>
              </a:ext>
            </a:extLst>
          </p:cNvPr>
          <p:cNvCxnSpPr>
            <a:cxnSpLocks/>
          </p:cNvCxnSpPr>
          <p:nvPr/>
        </p:nvCxnSpPr>
        <p:spPr>
          <a:xfrm>
            <a:off x="817708" y="672084"/>
            <a:ext cx="1134919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descr="图片包含 户外, 标牌, 黑色&#10;&#10;自动生成的说明">
            <a:extLst>
              <a:ext uri="{FF2B5EF4-FFF2-40B4-BE49-F238E27FC236}">
                <a16:creationId xmlns:a16="http://schemas.microsoft.com/office/drawing/2014/main" id="{B4E83E1C-3346-440A-BD1E-8E05271AE89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8855" y="97259"/>
            <a:ext cx="540000" cy="540000"/>
          </a:xfrm>
          <a:prstGeom prst="rect">
            <a:avLst/>
          </a:prstGeom>
        </p:spPr>
      </p:pic>
    </p:spTree>
    <p:extLst>
      <p:ext uri="{BB962C8B-B14F-4D97-AF65-F5344CB8AC3E}">
        <p14:creationId xmlns:p14="http://schemas.microsoft.com/office/powerpoint/2010/main" val="243530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72C3D67-EED6-4C96-95B7-B853CFFB4941}"/>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5" name="图片 4" descr="图片包含 户外, 标牌, 黑色&#10;&#10;自动生成的说明">
            <a:extLst>
              <a:ext uri="{FF2B5EF4-FFF2-40B4-BE49-F238E27FC236}">
                <a16:creationId xmlns:a16="http://schemas.microsoft.com/office/drawing/2014/main" id="{6BE5CC2F-529B-4261-BEFE-E08F8A8E6A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008585" y="0"/>
            <a:ext cx="720000" cy="720000"/>
          </a:xfrm>
          <a:prstGeom prst="rect">
            <a:avLst/>
          </a:prstGeom>
        </p:spPr>
      </p:pic>
      <p:sp>
        <p:nvSpPr>
          <p:cNvPr id="13" name="矩形 12">
            <a:extLst>
              <a:ext uri="{FF2B5EF4-FFF2-40B4-BE49-F238E27FC236}">
                <a16:creationId xmlns:a16="http://schemas.microsoft.com/office/drawing/2014/main" id="{3CAA27FF-4D24-4D71-A42A-32E30AD5DCFF}"/>
              </a:ext>
            </a:extLst>
          </p:cNvPr>
          <p:cNvSpPr/>
          <p:nvPr userDrawn="1"/>
        </p:nvSpPr>
        <p:spPr>
          <a:xfrm>
            <a:off x="-2" y="4053847"/>
            <a:ext cx="12191999" cy="2804153"/>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7DD7CEF-E26C-450F-A0E3-BC28812142DF}"/>
              </a:ext>
            </a:extLst>
          </p:cNvPr>
          <p:cNvSpPr/>
          <p:nvPr userDrawn="1"/>
        </p:nvSpPr>
        <p:spPr>
          <a:xfrm>
            <a:off x="1" y="3772685"/>
            <a:ext cx="12191999" cy="92734"/>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五边形 14">
            <a:extLst>
              <a:ext uri="{FF2B5EF4-FFF2-40B4-BE49-F238E27FC236}">
                <a16:creationId xmlns:a16="http://schemas.microsoft.com/office/drawing/2014/main" id="{295E269D-CDF8-40A9-8CDF-3AABFADCA49F}"/>
              </a:ext>
            </a:extLst>
          </p:cNvPr>
          <p:cNvSpPr/>
          <p:nvPr userDrawn="1"/>
        </p:nvSpPr>
        <p:spPr>
          <a:xfrm rot="5400000">
            <a:off x="4838702" y="81305"/>
            <a:ext cx="2514596" cy="2351994"/>
          </a:xfrm>
          <a:prstGeom prst="homePlate">
            <a:avLst>
              <a:gd name="adj" fmla="val 34883"/>
            </a:avLst>
          </a:prstGeom>
          <a:solidFill>
            <a:srgbClr val="004098"/>
          </a:solidFill>
        </p:spPr>
        <p:txBody>
          <a:bodyPr wrap="none" anchor="ctr">
            <a:noAutofit/>
          </a:bodyPr>
          <a:lstStyle/>
          <a:p>
            <a:pPr algn="ctr" defTabSz="666750">
              <a:lnSpc>
                <a:spcPct val="90000"/>
              </a:lnSpc>
              <a:spcBef>
                <a:spcPct val="0"/>
              </a:spcBef>
              <a:spcAft>
                <a:spcPct val="35000"/>
              </a:spcAft>
            </a:pPr>
            <a:endParaRPr lang="zh-CN" altLang="en-US" sz="2800" b="1" dirty="0">
              <a:solidFill>
                <a:schemeClr val="bg1"/>
              </a:solidFill>
              <a:latin typeface="+mn-ea"/>
            </a:endParaRPr>
          </a:p>
        </p:txBody>
      </p:sp>
      <p:pic>
        <p:nvPicPr>
          <p:cNvPr id="16" name="图片 15" descr="图片包含 户外, 标牌, 黑色&#10;&#10;自动生成的说明">
            <a:extLst>
              <a:ext uri="{FF2B5EF4-FFF2-40B4-BE49-F238E27FC236}">
                <a16:creationId xmlns:a16="http://schemas.microsoft.com/office/drawing/2014/main" id="{38595F8F-A7A1-46FA-ABFD-340C45DA6D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92546" y="360000"/>
            <a:ext cx="1606909" cy="1606909"/>
          </a:xfrm>
          <a:prstGeom prst="rect">
            <a:avLst/>
          </a:prstGeom>
        </p:spPr>
      </p:pic>
      <p:pic>
        <p:nvPicPr>
          <p:cNvPr id="18" name="图片 17" descr="图片包含 建筑物&#10;&#10;自动生成的说明">
            <a:extLst>
              <a:ext uri="{FF2B5EF4-FFF2-40B4-BE49-F238E27FC236}">
                <a16:creationId xmlns:a16="http://schemas.microsoft.com/office/drawing/2014/main" id="{96A456C2-727A-4F13-8F23-9FDE434EE70A}"/>
              </a:ext>
            </a:extLst>
          </p:cNvPr>
          <p:cNvPicPr>
            <a:picLocks noChangeAspect="1"/>
          </p:cNvPicPr>
          <p:nvPr userDrawn="1"/>
        </p:nvPicPr>
        <p:blipFill>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649156" y="2514601"/>
            <a:ext cx="13490313" cy="4343396"/>
          </a:xfrm>
          <a:prstGeom prst="rect">
            <a:avLst/>
          </a:prstGeom>
        </p:spPr>
      </p:pic>
      <p:sp>
        <p:nvSpPr>
          <p:cNvPr id="19" name="箭头: 五边形 18">
            <a:extLst>
              <a:ext uri="{FF2B5EF4-FFF2-40B4-BE49-F238E27FC236}">
                <a16:creationId xmlns:a16="http://schemas.microsoft.com/office/drawing/2014/main" id="{7C9109BA-5FEE-48CA-9370-EFDA4643A000}"/>
              </a:ext>
            </a:extLst>
          </p:cNvPr>
          <p:cNvSpPr/>
          <p:nvPr userDrawn="1"/>
        </p:nvSpPr>
        <p:spPr>
          <a:xfrm rot="5400000">
            <a:off x="4838695" y="-6450"/>
            <a:ext cx="2514603" cy="2527502"/>
          </a:xfrm>
          <a:prstGeom prst="homePlate">
            <a:avLst>
              <a:gd name="adj" fmla="val 34883"/>
            </a:avLst>
          </a:prstGeom>
          <a:noFill/>
          <a:ln>
            <a:solidFill>
              <a:srgbClr val="004098"/>
            </a:solidFill>
          </a:ln>
        </p:spPr>
        <p:txBody>
          <a:bodyPr wrap="none" anchor="ctr">
            <a:noAutofit/>
          </a:bodyPr>
          <a:lstStyle/>
          <a:p>
            <a:pPr algn="ctr" defTabSz="666750">
              <a:lnSpc>
                <a:spcPct val="90000"/>
              </a:lnSpc>
              <a:spcBef>
                <a:spcPct val="0"/>
              </a:spcBef>
              <a:spcAft>
                <a:spcPct val="35000"/>
              </a:spcAft>
            </a:pPr>
            <a:endParaRPr lang="zh-CN" altLang="en-US" sz="2800" b="1" dirty="0">
              <a:solidFill>
                <a:schemeClr val="bg1"/>
              </a:solidFill>
              <a:latin typeface="+mn-ea"/>
            </a:endParaRPr>
          </a:p>
        </p:txBody>
      </p:sp>
    </p:spTree>
    <p:extLst>
      <p:ext uri="{BB962C8B-B14F-4D97-AF65-F5344CB8AC3E}">
        <p14:creationId xmlns:p14="http://schemas.microsoft.com/office/powerpoint/2010/main" val="1167639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83BD8-E276-4D40-A00D-DE715B21713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pic>
        <p:nvPicPr>
          <p:cNvPr id="4" name="图片 3">
            <a:extLst>
              <a:ext uri="{FF2B5EF4-FFF2-40B4-BE49-F238E27FC236}">
                <a16:creationId xmlns:a16="http://schemas.microsoft.com/office/drawing/2014/main" id="{E1E16163-8637-448A-A29B-EF43CE93794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val="0"/>
              </a:ext>
            </a:extLst>
          </a:blip>
          <a:srcRect l="4545" t="34411" r="4545" b="16541"/>
          <a:stretch/>
        </p:blipFill>
        <p:spPr>
          <a:xfrm>
            <a:off x="0" y="-19050"/>
            <a:ext cx="12192000" cy="3638550"/>
          </a:xfrm>
          <a:prstGeom prst="rect">
            <a:avLst/>
          </a:prstGeom>
        </p:spPr>
      </p:pic>
      <p:sp>
        <p:nvSpPr>
          <p:cNvPr id="7" name="矩形 6">
            <a:extLst>
              <a:ext uri="{FF2B5EF4-FFF2-40B4-BE49-F238E27FC236}">
                <a16:creationId xmlns:a16="http://schemas.microsoft.com/office/drawing/2014/main" id="{C8250969-2D6B-44CE-9782-B836629BC562}"/>
              </a:ext>
            </a:extLst>
          </p:cNvPr>
          <p:cNvSpPr/>
          <p:nvPr userDrawn="1"/>
        </p:nvSpPr>
        <p:spPr>
          <a:xfrm>
            <a:off x="0" y="3612450"/>
            <a:ext cx="2880000" cy="180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577"/>
              </a:solidFill>
            </a:endParaRPr>
          </a:p>
        </p:txBody>
      </p:sp>
      <p:sp>
        <p:nvSpPr>
          <p:cNvPr id="8" name="矩形 7">
            <a:extLst>
              <a:ext uri="{FF2B5EF4-FFF2-40B4-BE49-F238E27FC236}">
                <a16:creationId xmlns:a16="http://schemas.microsoft.com/office/drawing/2014/main" id="{E6204963-84F2-4674-BDDC-439F705DB0A3}"/>
              </a:ext>
            </a:extLst>
          </p:cNvPr>
          <p:cNvSpPr/>
          <p:nvPr userDrawn="1"/>
        </p:nvSpPr>
        <p:spPr>
          <a:xfrm>
            <a:off x="3600000" y="3612450"/>
            <a:ext cx="8604000" cy="180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577"/>
              </a:solidFill>
            </a:endParaRPr>
          </a:p>
        </p:txBody>
      </p:sp>
      <p:grpSp>
        <p:nvGrpSpPr>
          <p:cNvPr id="11" name="组合 10">
            <a:extLst>
              <a:ext uri="{FF2B5EF4-FFF2-40B4-BE49-F238E27FC236}">
                <a16:creationId xmlns:a16="http://schemas.microsoft.com/office/drawing/2014/main" id="{28A168D3-7ADD-4EDA-9CF0-6796FA4B0B12}"/>
              </a:ext>
            </a:extLst>
          </p:cNvPr>
          <p:cNvGrpSpPr/>
          <p:nvPr userDrawn="1"/>
        </p:nvGrpSpPr>
        <p:grpSpPr>
          <a:xfrm>
            <a:off x="-104775" y="6230343"/>
            <a:ext cx="12782550" cy="633773"/>
            <a:chOff x="-119062" y="6214624"/>
            <a:chExt cx="12801601" cy="666206"/>
          </a:xfrm>
        </p:grpSpPr>
        <p:grpSp>
          <p:nvGrpSpPr>
            <p:cNvPr id="12" name="组合 11">
              <a:extLst>
                <a:ext uri="{FF2B5EF4-FFF2-40B4-BE49-F238E27FC236}">
                  <a16:creationId xmlns:a16="http://schemas.microsoft.com/office/drawing/2014/main" id="{4CEA40F0-0C72-4326-893B-4015C2B64006}"/>
                </a:ext>
              </a:extLst>
            </p:cNvPr>
            <p:cNvGrpSpPr/>
            <p:nvPr userDrawn="1"/>
          </p:nvGrpSpPr>
          <p:grpSpPr>
            <a:xfrm>
              <a:off x="121604" y="6214624"/>
              <a:ext cx="11975604" cy="540000"/>
              <a:chOff x="121604" y="6214624"/>
              <a:chExt cx="11975604" cy="540000"/>
            </a:xfrm>
          </p:grpSpPr>
          <p:pic>
            <p:nvPicPr>
              <p:cNvPr id="22" name="图片 21">
                <a:extLst>
                  <a:ext uri="{FF2B5EF4-FFF2-40B4-BE49-F238E27FC236}">
                    <a16:creationId xmlns:a16="http://schemas.microsoft.com/office/drawing/2014/main" id="{4604E850-F05C-4109-A724-4839EB92E8F3}"/>
                  </a:ext>
                </a:extLst>
              </p:cNvPr>
              <p:cNvPicPr>
                <a:picLocks noChangeAspect="1"/>
              </p:cNvPicPr>
              <p:nvPr userDrawn="1"/>
            </p:nvPicPr>
            <p:blipFill rotWithShape="1">
              <a:blip r:embed="rId4">
                <a:duotone>
                  <a:schemeClr val="accent3">
                    <a:shade val="45000"/>
                    <a:satMod val="135000"/>
                  </a:schemeClr>
                  <a:prstClr val="white"/>
                </a:duotone>
                <a:extLst>
                  <a:ext uri="{BEBA8EAE-BF5A-486C-A8C5-ECC9F3942E4B}">
                    <a14:imgProps xmlns:a14="http://schemas.microsoft.com/office/drawing/2010/main">
                      <a14:imgLayer r:embed="rId5">
                        <a14:imgEffect>
                          <a14:backgroundRemoval t="9984" b="89976" l="486" r="99943">
                            <a14:foregroundMark x1="47341" y1="41108" x2="30417" y2="41350"/>
                            <a14:foregroundMark x1="30417" y1="41350" x2="13522" y2="65683"/>
                            <a14:foregroundMark x1="51687" y1="43816" x2="69068" y2="40825"/>
                            <a14:foregroundMark x1="69068" y1="40825" x2="87907" y2="64996"/>
                            <a14:foregroundMark x1="74385" y1="47898" x2="82590" y2="60914"/>
                            <a14:foregroundMark x1="75357" y1="47251" x2="81618" y2="57478"/>
                            <a14:foregroundMark x1="34305" y1="41754" x2="16895" y2="65683"/>
                            <a14:foregroundMark x1="1458" y1="67745" x2="36221" y2="65683"/>
                            <a14:foregroundMark x1="36221" y1="65683" x2="87993" y2="69078"/>
                            <a14:foregroundMark x1="87993" y1="69078" x2="99971" y2="68391"/>
                            <a14:foregroundMark x1="486" y1="68391" x2="19211" y2="67745"/>
                            <a14:foregroundMark x1="19211" y1="67745" x2="54088" y2="69078"/>
                            <a14:foregroundMark x1="54088" y1="69078" x2="69068" y2="67745"/>
                          </a14:backgroundRemoval>
                        </a14:imgEffect>
                      </a14:imgLayer>
                    </a14:imgProps>
                  </a:ext>
                  <a:ext uri="{28A0092B-C50C-407E-A947-70E740481C1C}">
                    <a14:useLocalDpi xmlns:a14="http://schemas.microsoft.com/office/drawing/2010/main" val="0"/>
                  </a:ext>
                </a:extLst>
              </a:blip>
              <a:srcRect b="23372"/>
              <a:stretch/>
            </p:blipFill>
            <p:spPr>
              <a:xfrm>
                <a:off x="6301009" y="6248472"/>
                <a:ext cx="764568" cy="414282"/>
              </a:xfrm>
              <a:prstGeom prst="rect">
                <a:avLst/>
              </a:prstGeom>
            </p:spPr>
          </p:pic>
          <p:pic>
            <p:nvPicPr>
              <p:cNvPr id="23" name="图片 22">
                <a:extLst>
                  <a:ext uri="{FF2B5EF4-FFF2-40B4-BE49-F238E27FC236}">
                    <a16:creationId xmlns:a16="http://schemas.microsoft.com/office/drawing/2014/main" id="{D19D10F7-5991-4D6E-B3F8-1800DC6D0C21}"/>
                  </a:ext>
                </a:extLst>
              </p:cNvPr>
              <p:cNvPicPr>
                <a:picLocks noChangeAspect="1"/>
              </p:cNvPicPr>
              <p:nvPr userDrawn="1"/>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b="23372"/>
              <a:stretch/>
            </p:blipFill>
            <p:spPr>
              <a:xfrm>
                <a:off x="4660521" y="6248960"/>
                <a:ext cx="763481" cy="413794"/>
              </a:xfrm>
              <a:prstGeom prst="rect">
                <a:avLst/>
              </a:prstGeom>
            </p:spPr>
          </p:pic>
          <p:pic>
            <p:nvPicPr>
              <p:cNvPr id="24" name="图片 23">
                <a:extLst>
                  <a:ext uri="{FF2B5EF4-FFF2-40B4-BE49-F238E27FC236}">
                    <a16:creationId xmlns:a16="http://schemas.microsoft.com/office/drawing/2014/main" id="{B02F4503-4380-4E00-947B-16FA62BC008B}"/>
                  </a:ext>
                </a:extLst>
              </p:cNvPr>
              <p:cNvPicPr>
                <a:picLocks noChangeAspect="1"/>
              </p:cNvPicPr>
              <p:nvPr userDrawn="1"/>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10000" b="90000" l="10000" r="90000">
                            <a14:foregroundMark x1="35030" y1="54468" x2="37203" y2="57582"/>
                            <a14:foregroundMark x1="42036" y1="55115" x2="31513" y2="68095"/>
                            <a14:foregroundMark x1="21904" y1="71816" x2="32828" y2="72422"/>
                            <a14:foregroundMark x1="44209" y1="72422" x2="52717" y2="73262"/>
                            <a14:foregroundMark x1="67136" y1="73374" x2="77495" y2="73069"/>
                            <a14:foregroundMark x1="60852" y1="57582" x2="57363" y2="55722"/>
                            <a14:foregroundMark x1="57792" y1="58795" x2="70918" y2="71816"/>
                            <a14:foregroundMark x1="70918" y1="71816" x2="60423" y2="55115"/>
                            <a14:foregroundMark x1="60423" y1="55115" x2="58221" y2="59442"/>
                            <a14:backgroundMark x1="52531" y1="74282" x2="62625" y2="74282"/>
                            <a14:backgroundMark x1="52531" y1="73676" x2="67000" y2="73676"/>
                          </a14:backgroundRemoval>
                        </a14:imgEffect>
                      </a14:imgLayer>
                    </a14:imgProps>
                  </a:ext>
                  <a:ext uri="{28A0092B-C50C-407E-A947-70E740481C1C}">
                    <a14:useLocalDpi xmlns:a14="http://schemas.microsoft.com/office/drawing/2010/main" val="0"/>
                  </a:ext>
                </a:extLst>
              </a:blip>
              <a:stretch>
                <a:fillRect/>
              </a:stretch>
            </p:blipFill>
            <p:spPr>
              <a:xfrm>
                <a:off x="1774558" y="6214624"/>
                <a:ext cx="763839" cy="540000"/>
              </a:xfrm>
              <a:prstGeom prst="rect">
                <a:avLst/>
              </a:prstGeom>
            </p:spPr>
          </p:pic>
          <p:sp>
            <p:nvSpPr>
              <p:cNvPr id="25" name="矩形 24">
                <a:extLst>
                  <a:ext uri="{FF2B5EF4-FFF2-40B4-BE49-F238E27FC236}">
                    <a16:creationId xmlns:a16="http://schemas.microsoft.com/office/drawing/2014/main" id="{244E1E1D-FC2B-4A8B-A946-174EEAEAE77D}"/>
                  </a:ext>
                </a:extLst>
              </p:cNvPr>
              <p:cNvSpPr/>
              <p:nvPr userDrawn="1"/>
            </p:nvSpPr>
            <p:spPr>
              <a:xfrm>
                <a:off x="121604" y="6366822"/>
                <a:ext cx="938640" cy="369332"/>
              </a:xfrm>
              <a:prstGeom prst="rect">
                <a:avLst/>
              </a:prstGeom>
              <a:noFill/>
            </p:spPr>
            <p:txBody>
              <a:bodyPr wrap="square" lIns="91440" tIns="45720" rIns="91440" bIns="45720">
                <a:spAutoFit/>
              </a:bodyPr>
              <a:lstStyle/>
              <a:p>
                <a:pPr algn="ctr"/>
                <a:r>
                  <a:rPr lang="en-US" altLang="zh-CN" sz="1800" b="0" cap="none" spc="0" dirty="0">
                    <a:ln w="0"/>
                    <a:solidFill>
                      <a:srgbClr val="C6D0DA"/>
                    </a:solidFill>
                    <a:effectLst>
                      <a:reflection blurRad="6350" stA="53000" endA="300" endPos="35500" dir="5400000" sy="-90000" algn="bl" rotWithShape="0"/>
                    </a:effectLst>
                    <a:latin typeface="Arial Rounded MT Bold" panose="020F0704030504030204" pitchFamily="34" charset="0"/>
                  </a:rPr>
                  <a:t>1896</a:t>
                </a:r>
                <a:endParaRPr lang="zh-CN" altLang="en-US" sz="1800" b="0" cap="none" spc="0" dirty="0">
                  <a:ln w="0"/>
                  <a:solidFill>
                    <a:srgbClr val="C6D0DA"/>
                  </a:solidFill>
                  <a:effectLst>
                    <a:reflection blurRad="6350" stA="53000" endA="300" endPos="35500" dir="5400000" sy="-90000" algn="bl" rotWithShape="0"/>
                  </a:effectLst>
                  <a:latin typeface="Arial Rounded MT Bold" panose="020F0704030504030204" pitchFamily="34" charset="0"/>
                </a:endParaRPr>
              </a:p>
            </p:txBody>
          </p:sp>
          <p:sp>
            <p:nvSpPr>
              <p:cNvPr id="26" name="矩形 25">
                <a:extLst>
                  <a:ext uri="{FF2B5EF4-FFF2-40B4-BE49-F238E27FC236}">
                    <a16:creationId xmlns:a16="http://schemas.microsoft.com/office/drawing/2014/main" id="{AC212769-84D1-4B12-A927-32883B34594F}"/>
                  </a:ext>
                </a:extLst>
              </p:cNvPr>
              <p:cNvSpPr/>
              <p:nvPr userDrawn="1"/>
            </p:nvSpPr>
            <p:spPr>
              <a:xfrm>
                <a:off x="11195741" y="6366822"/>
                <a:ext cx="901467" cy="369332"/>
              </a:xfrm>
              <a:prstGeom prst="rect">
                <a:avLst/>
              </a:prstGeom>
              <a:noFill/>
            </p:spPr>
            <p:txBody>
              <a:bodyPr wrap="square" lIns="91440" tIns="45720" rIns="91440" bIns="45720">
                <a:spAutoFit/>
              </a:bodyPr>
              <a:lstStyle/>
              <a:p>
                <a:pPr algn="ctr"/>
                <a:r>
                  <a:rPr lang="en-US" altLang="zh-CN" sz="1800" b="0" cap="none" spc="0" dirty="0">
                    <a:ln w="0"/>
                    <a:solidFill>
                      <a:srgbClr val="C9D3DD"/>
                    </a:solidFill>
                    <a:effectLst>
                      <a:reflection blurRad="6350" stA="53000" endA="300" endPos="35500" dir="5400000" sy="-90000" algn="bl" rotWithShape="0"/>
                    </a:effectLst>
                    <a:latin typeface="Arial Rounded MT Bold" panose="020F0704030504030204" pitchFamily="34" charset="0"/>
                  </a:rPr>
                  <a:t>SJTU</a:t>
                </a:r>
                <a:endParaRPr lang="zh-CN" altLang="en-US" sz="1800" b="0" cap="none" spc="0" dirty="0">
                  <a:ln w="0"/>
                  <a:solidFill>
                    <a:srgbClr val="C9D3DD"/>
                  </a:solidFill>
                  <a:effectLst>
                    <a:reflection blurRad="6350" stA="53000" endA="300" endPos="35500" dir="5400000" sy="-90000" algn="bl" rotWithShape="0"/>
                  </a:effectLst>
                  <a:latin typeface="Arial Rounded MT Bold" panose="020F0704030504030204" pitchFamily="34" charset="0"/>
                </a:endParaRPr>
              </a:p>
            </p:txBody>
          </p:sp>
          <p:pic>
            <p:nvPicPr>
              <p:cNvPr id="27" name="图片 26">
                <a:extLst>
                  <a:ext uri="{FF2B5EF4-FFF2-40B4-BE49-F238E27FC236}">
                    <a16:creationId xmlns:a16="http://schemas.microsoft.com/office/drawing/2014/main" id="{60854B86-6F10-4180-A679-E147D795ACFA}"/>
                  </a:ext>
                </a:extLst>
              </p:cNvPr>
              <p:cNvPicPr>
                <a:picLocks noChangeAspect="1"/>
              </p:cNvPicPr>
              <p:nvPr userDrawn="1"/>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61759" y="6214624"/>
                <a:ext cx="763839" cy="540000"/>
              </a:xfrm>
              <a:prstGeom prst="rect">
                <a:avLst/>
              </a:prstGeom>
            </p:spPr>
          </p:pic>
          <p:pic>
            <p:nvPicPr>
              <p:cNvPr id="28" name="图片 27">
                <a:extLst>
                  <a:ext uri="{FF2B5EF4-FFF2-40B4-BE49-F238E27FC236}">
                    <a16:creationId xmlns:a16="http://schemas.microsoft.com/office/drawing/2014/main" id="{2A8D605C-8A11-4874-AD0D-C364209E3BC3}"/>
                  </a:ext>
                </a:extLst>
              </p:cNvPr>
              <p:cNvPicPr>
                <a:picLocks noChangeAspect="1"/>
              </p:cNvPicPr>
              <p:nvPr userDrawn="1"/>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08538" y="6214624"/>
                <a:ext cx="381842" cy="540000"/>
              </a:xfrm>
              <a:prstGeom prst="rect">
                <a:avLst/>
              </a:prstGeom>
            </p:spPr>
          </p:pic>
          <p:pic>
            <p:nvPicPr>
              <p:cNvPr id="29" name="图片 28">
                <a:extLst>
                  <a:ext uri="{FF2B5EF4-FFF2-40B4-BE49-F238E27FC236}">
                    <a16:creationId xmlns:a16="http://schemas.microsoft.com/office/drawing/2014/main" id="{43C8263C-AE44-402F-A314-4E3160D98EA8}"/>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27951" y="6214624"/>
                <a:ext cx="763667" cy="540000"/>
              </a:xfrm>
              <a:prstGeom prst="rect">
                <a:avLst/>
              </a:prstGeom>
            </p:spPr>
          </p:pic>
        </p:grpSp>
        <p:grpSp>
          <p:nvGrpSpPr>
            <p:cNvPr id="13" name="组合 12">
              <a:extLst>
                <a:ext uri="{FF2B5EF4-FFF2-40B4-BE49-F238E27FC236}">
                  <a16:creationId xmlns:a16="http://schemas.microsoft.com/office/drawing/2014/main" id="{2ADB8E38-DE0A-4506-BE6F-8441FAF09F15}"/>
                </a:ext>
              </a:extLst>
            </p:cNvPr>
            <p:cNvGrpSpPr/>
            <p:nvPr userDrawn="1"/>
          </p:nvGrpSpPr>
          <p:grpSpPr>
            <a:xfrm>
              <a:off x="-119062" y="6628418"/>
              <a:ext cx="12801601" cy="252412"/>
              <a:chOff x="-334836" y="4320033"/>
              <a:chExt cx="13395617" cy="451143"/>
            </a:xfrm>
            <a:effectLst>
              <a:reflection blurRad="6350" stA="50000" endA="300" endPos="55500" dist="50800" dir="5400000" sy="-100000" algn="bl" rotWithShape="0"/>
            </a:effectLst>
            <a:scene3d>
              <a:camera prst="perspectiveRelaxedModerately"/>
              <a:lightRig rig="contrasting" dir="t"/>
            </a:scene3d>
          </p:grpSpPr>
          <p:pic>
            <p:nvPicPr>
              <p:cNvPr id="14" name="图片 13">
                <a:extLst>
                  <a:ext uri="{FF2B5EF4-FFF2-40B4-BE49-F238E27FC236}">
                    <a16:creationId xmlns:a16="http://schemas.microsoft.com/office/drawing/2014/main" id="{4CD4A2B2-CB5F-4B21-B08D-E94C1202F68A}"/>
                  </a:ext>
                </a:extLst>
              </p:cNvPr>
              <p:cNvPicPr>
                <a:picLocks noChangeAspect="1"/>
              </p:cNvPicPr>
              <p:nvPr userDrawn="1"/>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artisticPhotocopy/>
                        </a14:imgEffect>
                      </a14:imgLayer>
                    </a14:imgProps>
                  </a:ext>
                </a:extLst>
              </a:blip>
              <a:stretch>
                <a:fillRect/>
              </a:stretch>
            </p:blipFill>
            <p:spPr>
              <a:xfrm>
                <a:off x="10713618" y="4320033"/>
                <a:ext cx="2347163" cy="451143"/>
              </a:xfrm>
              <a:prstGeom prst="rect">
                <a:avLst/>
              </a:prstGeom>
              <a:sp3d>
                <a:bevelT w="165100" prst="coolSlant"/>
              </a:sp3d>
            </p:spPr>
          </p:pic>
          <p:pic>
            <p:nvPicPr>
              <p:cNvPr id="15" name="图片 14">
                <a:extLst>
                  <a:ext uri="{FF2B5EF4-FFF2-40B4-BE49-F238E27FC236}">
                    <a16:creationId xmlns:a16="http://schemas.microsoft.com/office/drawing/2014/main" id="{69DE37F8-88EF-4BAA-B0B1-602902DEDC0C}"/>
                  </a:ext>
                </a:extLst>
              </p:cNvPr>
              <p:cNvPicPr>
                <a:picLocks noChangeAspect="1"/>
              </p:cNvPicPr>
              <p:nvPr userDrawn="1"/>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artisticPhotocopy/>
                        </a14:imgEffect>
                      </a14:imgLayer>
                    </a14:imgProps>
                  </a:ext>
                </a:extLst>
              </a:blip>
              <a:srcRect l="21914" r="6898"/>
              <a:stretch/>
            </p:blipFill>
            <p:spPr>
              <a:xfrm>
                <a:off x="1728372" y="4320033"/>
                <a:ext cx="1670886" cy="451143"/>
              </a:xfrm>
              <a:prstGeom prst="rect">
                <a:avLst/>
              </a:prstGeom>
              <a:sp3d>
                <a:bevelT w="165100" prst="coolSlant"/>
              </a:sp3d>
            </p:spPr>
          </p:pic>
          <p:pic>
            <p:nvPicPr>
              <p:cNvPr id="16" name="图片 15">
                <a:extLst>
                  <a:ext uri="{FF2B5EF4-FFF2-40B4-BE49-F238E27FC236}">
                    <a16:creationId xmlns:a16="http://schemas.microsoft.com/office/drawing/2014/main" id="{A8ED5FC0-8676-4FBD-8979-EF1783F10610}"/>
                  </a:ext>
                </a:extLst>
              </p:cNvPr>
              <p:cNvPicPr>
                <a:picLocks noChangeAspect="1"/>
              </p:cNvPicPr>
              <p:nvPr userDrawn="1"/>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artisticPhotocopy/>
                        </a14:imgEffect>
                      </a14:imgLayer>
                    </a14:imgProps>
                  </a:ext>
                </a:extLst>
              </a:blip>
              <a:srcRect l="-4857" r="4857"/>
              <a:stretch/>
            </p:blipFill>
            <p:spPr>
              <a:xfrm>
                <a:off x="-334836" y="4320033"/>
                <a:ext cx="2353260" cy="451143"/>
              </a:xfrm>
              <a:prstGeom prst="rect">
                <a:avLst/>
              </a:prstGeom>
              <a:sp3d>
                <a:bevelT w="165100" prst="coolSlant"/>
              </a:sp3d>
            </p:spPr>
          </p:pic>
          <p:pic>
            <p:nvPicPr>
              <p:cNvPr id="17" name="图片 16">
                <a:extLst>
                  <a:ext uri="{FF2B5EF4-FFF2-40B4-BE49-F238E27FC236}">
                    <a16:creationId xmlns:a16="http://schemas.microsoft.com/office/drawing/2014/main" id="{0C6B451F-CF09-4575-B895-43B04433EE4B}"/>
                  </a:ext>
                </a:extLst>
              </p:cNvPr>
              <p:cNvPicPr>
                <a:picLocks noChangeAspect="1"/>
              </p:cNvPicPr>
              <p:nvPr userDrawn="1"/>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artisticPhotocopy/>
                        </a14:imgEffect>
                      </a14:imgLayer>
                    </a14:imgProps>
                  </a:ext>
                </a:extLst>
              </a:blip>
              <a:srcRect l="9368" r="-9368"/>
              <a:stretch/>
            </p:blipFill>
            <p:spPr>
              <a:xfrm>
                <a:off x="3399258" y="4320033"/>
                <a:ext cx="1670449" cy="451143"/>
              </a:xfrm>
              <a:prstGeom prst="rect">
                <a:avLst/>
              </a:prstGeom>
              <a:sp3d>
                <a:bevelT w="165100" prst="coolSlant"/>
              </a:sp3d>
            </p:spPr>
          </p:pic>
          <p:pic>
            <p:nvPicPr>
              <p:cNvPr id="18" name="图片 17">
                <a:extLst>
                  <a:ext uri="{FF2B5EF4-FFF2-40B4-BE49-F238E27FC236}">
                    <a16:creationId xmlns:a16="http://schemas.microsoft.com/office/drawing/2014/main" id="{818B9103-6252-472C-86E0-59D6FFC47326}"/>
                  </a:ext>
                </a:extLst>
              </p:cNvPr>
              <p:cNvPicPr>
                <a:picLocks noChangeAspect="1"/>
              </p:cNvPicPr>
              <p:nvPr userDrawn="1"/>
            </p:nvPicPr>
            <p:blipFill>
              <a:blip r:embed="rId21">
                <a:duotone>
                  <a:schemeClr val="accent3">
                    <a:shade val="45000"/>
                    <a:satMod val="135000"/>
                  </a:schemeClr>
                  <a:prstClr val="white"/>
                </a:duotone>
                <a:extLst>
                  <a:ext uri="{BEBA8EAE-BF5A-486C-A8C5-ECC9F3942E4B}">
                    <a14:imgProps xmlns:a14="http://schemas.microsoft.com/office/drawing/2010/main">
                      <a14:imgLayer r:embed="rId22">
                        <a14:imgEffect>
                          <a14:artisticPhotocopy/>
                        </a14:imgEffect>
                      </a14:imgLayer>
                    </a14:imgProps>
                  </a:ext>
                </a:extLst>
              </a:blip>
              <a:stretch>
                <a:fillRect/>
              </a:stretch>
            </p:blipFill>
            <p:spPr>
              <a:xfrm>
                <a:off x="4904844" y="4320033"/>
                <a:ext cx="1670449" cy="451143"/>
              </a:xfrm>
              <a:prstGeom prst="rect">
                <a:avLst/>
              </a:prstGeom>
              <a:sp3d>
                <a:bevelT w="165100" prst="coolSlant"/>
              </a:sp3d>
            </p:spPr>
          </p:pic>
          <p:pic>
            <p:nvPicPr>
              <p:cNvPr id="19" name="图片 18">
                <a:extLst>
                  <a:ext uri="{FF2B5EF4-FFF2-40B4-BE49-F238E27FC236}">
                    <a16:creationId xmlns:a16="http://schemas.microsoft.com/office/drawing/2014/main" id="{97D93957-447B-4CAC-9D8D-BE52F45BF617}"/>
                  </a:ext>
                </a:extLst>
              </p:cNvPr>
              <p:cNvPicPr>
                <a:picLocks noChangeAspect="1"/>
              </p:cNvPicPr>
              <p:nvPr userDrawn="1"/>
            </p:nvPicPr>
            <p:blipFill>
              <a:blip r:embed="rId21">
                <a:duotone>
                  <a:schemeClr val="accent3">
                    <a:shade val="45000"/>
                    <a:satMod val="135000"/>
                  </a:schemeClr>
                  <a:prstClr val="white"/>
                </a:duotone>
                <a:extLst>
                  <a:ext uri="{BEBA8EAE-BF5A-486C-A8C5-ECC9F3942E4B}">
                    <a14:imgProps xmlns:a14="http://schemas.microsoft.com/office/drawing/2010/main">
                      <a14:imgLayer r:embed="rId22">
                        <a14:imgEffect>
                          <a14:artisticPhotocopy/>
                        </a14:imgEffect>
                      </a14:imgLayer>
                    </a14:imgProps>
                  </a:ext>
                </a:extLst>
              </a:blip>
              <a:stretch>
                <a:fillRect/>
              </a:stretch>
            </p:blipFill>
            <p:spPr>
              <a:xfrm>
                <a:off x="6405365" y="4320033"/>
                <a:ext cx="1670449" cy="451143"/>
              </a:xfrm>
              <a:prstGeom prst="rect">
                <a:avLst/>
              </a:prstGeom>
              <a:sp3d>
                <a:bevelT w="165100" prst="coolSlant"/>
              </a:sp3d>
            </p:spPr>
          </p:pic>
          <p:pic>
            <p:nvPicPr>
              <p:cNvPr id="20" name="图片 19">
                <a:extLst>
                  <a:ext uri="{FF2B5EF4-FFF2-40B4-BE49-F238E27FC236}">
                    <a16:creationId xmlns:a16="http://schemas.microsoft.com/office/drawing/2014/main" id="{860681C4-7D8C-456C-8D97-EEEB2173DE15}"/>
                  </a:ext>
                </a:extLst>
              </p:cNvPr>
              <p:cNvPicPr>
                <a:picLocks noChangeAspect="1"/>
              </p:cNvPicPr>
              <p:nvPr userDrawn="1"/>
            </p:nvPicPr>
            <p:blipFill>
              <a:blip r:embed="rId21">
                <a:duotone>
                  <a:schemeClr val="accent3">
                    <a:shade val="45000"/>
                    <a:satMod val="135000"/>
                  </a:schemeClr>
                  <a:prstClr val="white"/>
                </a:duotone>
                <a:extLst>
                  <a:ext uri="{BEBA8EAE-BF5A-486C-A8C5-ECC9F3942E4B}">
                    <a14:imgProps xmlns:a14="http://schemas.microsoft.com/office/drawing/2010/main">
                      <a14:imgLayer r:embed="rId22">
                        <a14:imgEffect>
                          <a14:artisticPhotocopy/>
                        </a14:imgEffect>
                      </a14:imgLayer>
                    </a14:imgProps>
                  </a:ext>
                </a:extLst>
              </a:blip>
              <a:stretch>
                <a:fillRect/>
              </a:stretch>
            </p:blipFill>
            <p:spPr>
              <a:xfrm>
                <a:off x="7905886" y="4320033"/>
                <a:ext cx="1670449" cy="451143"/>
              </a:xfrm>
              <a:prstGeom prst="rect">
                <a:avLst/>
              </a:prstGeom>
              <a:sp3d>
                <a:bevelT w="165100" prst="coolSlant"/>
              </a:sp3d>
            </p:spPr>
          </p:pic>
          <p:pic>
            <p:nvPicPr>
              <p:cNvPr id="21" name="图片 20">
                <a:extLst>
                  <a:ext uri="{FF2B5EF4-FFF2-40B4-BE49-F238E27FC236}">
                    <a16:creationId xmlns:a16="http://schemas.microsoft.com/office/drawing/2014/main" id="{D78A188A-5E96-4B87-8D9C-6BAB3A045AF3}"/>
                  </a:ext>
                </a:extLst>
              </p:cNvPr>
              <p:cNvPicPr>
                <a:picLocks noChangeAspect="1"/>
              </p:cNvPicPr>
              <p:nvPr userDrawn="1"/>
            </p:nvPicPr>
            <p:blipFill>
              <a:blip r:embed="rId21">
                <a:duotone>
                  <a:schemeClr val="accent3">
                    <a:shade val="45000"/>
                    <a:satMod val="135000"/>
                  </a:schemeClr>
                  <a:prstClr val="white"/>
                </a:duotone>
                <a:extLst>
                  <a:ext uri="{BEBA8EAE-BF5A-486C-A8C5-ECC9F3942E4B}">
                    <a14:imgProps xmlns:a14="http://schemas.microsoft.com/office/drawing/2010/main">
                      <a14:imgLayer r:embed="rId22">
                        <a14:imgEffect>
                          <a14:artisticPhotocopy/>
                        </a14:imgEffect>
                      </a14:imgLayer>
                    </a14:imgProps>
                  </a:ext>
                </a:extLst>
              </a:blip>
              <a:stretch>
                <a:fillRect/>
              </a:stretch>
            </p:blipFill>
            <p:spPr>
              <a:xfrm>
                <a:off x="9389245" y="4320033"/>
                <a:ext cx="1670449" cy="451143"/>
              </a:xfrm>
              <a:prstGeom prst="rect">
                <a:avLst/>
              </a:prstGeom>
              <a:sp3d>
                <a:bevelT w="165100" prst="coolSlant"/>
              </a:sp3d>
            </p:spPr>
          </p:pic>
        </p:grpSp>
      </p:grpSp>
      <p:pic>
        <p:nvPicPr>
          <p:cNvPr id="32" name="图片 31" descr="图片包含 户外, 标牌, 黑色&#10;&#10;自动生成的说明">
            <a:extLst>
              <a:ext uri="{FF2B5EF4-FFF2-40B4-BE49-F238E27FC236}">
                <a16:creationId xmlns:a16="http://schemas.microsoft.com/office/drawing/2014/main" id="{B8E2A387-BC25-42E5-8439-B7508DC56A08}"/>
              </a:ext>
            </a:extLst>
          </p:cNvPr>
          <p:cNvPicPr>
            <a:picLocks noChangeAspect="1"/>
          </p:cNvPicPr>
          <p:nvPr userDrawn="1"/>
        </p:nvPicPr>
        <p:blipFill>
          <a:blip r:embed="rId23" cstate="hqprint">
            <a:extLst>
              <a:ext uri="{28A0092B-C50C-407E-A947-70E740481C1C}">
                <a14:useLocalDpi xmlns:a14="http://schemas.microsoft.com/office/drawing/2010/main" val="0"/>
              </a:ext>
            </a:extLst>
          </a:blip>
          <a:stretch>
            <a:fillRect/>
          </a:stretch>
        </p:blipFill>
        <p:spPr>
          <a:xfrm>
            <a:off x="11502900" y="97259"/>
            <a:ext cx="540000" cy="540000"/>
          </a:xfrm>
          <a:prstGeom prst="rect">
            <a:avLst/>
          </a:prstGeom>
        </p:spPr>
      </p:pic>
    </p:spTree>
    <p:extLst>
      <p:ext uri="{BB962C8B-B14F-4D97-AF65-F5344CB8AC3E}">
        <p14:creationId xmlns:p14="http://schemas.microsoft.com/office/powerpoint/2010/main" val="504718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仅标题">
    <p:bg>
      <p:bgPr>
        <a:solidFill>
          <a:schemeClr val="bg1"/>
        </a:solidFill>
        <a:effectLst/>
      </p:bgPr>
    </p:bg>
    <p:spTree>
      <p:nvGrpSpPr>
        <p:cNvPr id="1" name=""/>
        <p:cNvGrpSpPr/>
        <p:nvPr/>
      </p:nvGrpSpPr>
      <p:grpSpPr>
        <a:xfrm>
          <a:off x="0" y="0"/>
          <a:ext cx="0" cy="0"/>
          <a:chOff x="0" y="0"/>
          <a:chExt cx="0" cy="0"/>
        </a:xfrm>
      </p:grpSpPr>
      <p:sp>
        <p:nvSpPr>
          <p:cNvPr id="32" name="iconfont-11253-5330645">
            <a:extLst>
              <a:ext uri="{FF2B5EF4-FFF2-40B4-BE49-F238E27FC236}">
                <a16:creationId xmlns:a16="http://schemas.microsoft.com/office/drawing/2014/main" id="{97B5628B-4DEA-4902-9F58-42E3DAA88444}"/>
              </a:ext>
            </a:extLst>
          </p:cNvPr>
          <p:cNvSpPr/>
          <p:nvPr userDrawn="1"/>
        </p:nvSpPr>
        <p:spPr>
          <a:xfrm>
            <a:off x="931495" y="785354"/>
            <a:ext cx="10329011" cy="5348934"/>
          </a:xfrm>
          <a:custGeom>
            <a:avLst/>
            <a:gdLst>
              <a:gd name="connsiteX0" fmla="*/ 833 w 606721"/>
              <a:gd name="connsiteY0" fmla="*/ 44880 h 394602"/>
              <a:gd name="connsiteX1" fmla="*/ 287329 w 606721"/>
              <a:gd name="connsiteY1" fmla="*/ 223276 h 394602"/>
              <a:gd name="connsiteX2" fmla="*/ 288161 w 606721"/>
              <a:gd name="connsiteY2" fmla="*/ 223692 h 394602"/>
              <a:gd name="connsiteX3" fmla="*/ 289411 w 606721"/>
              <a:gd name="connsiteY3" fmla="*/ 224523 h 394602"/>
              <a:gd name="connsiteX4" fmla="*/ 295657 w 606721"/>
              <a:gd name="connsiteY4" fmla="*/ 227018 h 394602"/>
              <a:gd name="connsiteX5" fmla="*/ 296490 w 606721"/>
              <a:gd name="connsiteY5" fmla="*/ 227018 h 394602"/>
              <a:gd name="connsiteX6" fmla="*/ 303569 w 606721"/>
              <a:gd name="connsiteY6" fmla="*/ 227850 h 394602"/>
              <a:gd name="connsiteX7" fmla="*/ 310648 w 606721"/>
              <a:gd name="connsiteY7" fmla="*/ 227018 h 394602"/>
              <a:gd name="connsiteX8" fmla="*/ 311064 w 606721"/>
              <a:gd name="connsiteY8" fmla="*/ 227018 h 394602"/>
              <a:gd name="connsiteX9" fmla="*/ 317311 w 606721"/>
              <a:gd name="connsiteY9" fmla="*/ 224523 h 394602"/>
              <a:gd name="connsiteX10" fmla="*/ 318560 w 606721"/>
              <a:gd name="connsiteY10" fmla="*/ 223692 h 394602"/>
              <a:gd name="connsiteX11" fmla="*/ 319809 w 606721"/>
              <a:gd name="connsiteY11" fmla="*/ 223276 h 394602"/>
              <a:gd name="connsiteX12" fmla="*/ 605888 w 606721"/>
              <a:gd name="connsiteY12" fmla="*/ 44880 h 394602"/>
              <a:gd name="connsiteX13" fmla="*/ 606721 w 606721"/>
              <a:gd name="connsiteY13" fmla="*/ 54445 h 394602"/>
              <a:gd name="connsiteX14" fmla="*/ 606721 w 606721"/>
              <a:gd name="connsiteY14" fmla="*/ 340543 h 394602"/>
              <a:gd name="connsiteX15" fmla="*/ 552587 w 606721"/>
              <a:gd name="connsiteY15" fmla="*/ 394602 h 394602"/>
              <a:gd name="connsiteX16" fmla="*/ 54135 w 606721"/>
              <a:gd name="connsiteY16" fmla="*/ 394602 h 394602"/>
              <a:gd name="connsiteX17" fmla="*/ 0 w 606721"/>
              <a:gd name="connsiteY17" fmla="*/ 340543 h 394602"/>
              <a:gd name="connsiteX18" fmla="*/ 0 w 606721"/>
              <a:gd name="connsiteY18" fmla="*/ 54445 h 394602"/>
              <a:gd name="connsiteX19" fmla="*/ 833 w 606721"/>
              <a:gd name="connsiteY19" fmla="*/ 44880 h 394602"/>
              <a:gd name="connsiteX20" fmla="*/ 54126 w 606721"/>
              <a:gd name="connsiteY20" fmla="*/ 0 h 394602"/>
              <a:gd name="connsiteX21" fmla="*/ 552603 w 606721"/>
              <a:gd name="connsiteY21" fmla="*/ 0 h 394602"/>
              <a:gd name="connsiteX22" fmla="*/ 561348 w 606721"/>
              <a:gd name="connsiteY22" fmla="*/ 831 h 394602"/>
              <a:gd name="connsiteX23" fmla="*/ 303573 w 606721"/>
              <a:gd name="connsiteY23" fmla="*/ 161313 h 394602"/>
              <a:gd name="connsiteX24" fmla="*/ 45797 w 606721"/>
              <a:gd name="connsiteY24" fmla="*/ 831 h 394602"/>
              <a:gd name="connsiteX25" fmla="*/ 54126 w 606721"/>
              <a:gd name="connsiteY25" fmla="*/ 0 h 39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721" h="394602">
                <a:moveTo>
                  <a:pt x="833" y="44880"/>
                </a:moveTo>
                <a:lnTo>
                  <a:pt x="287329" y="223276"/>
                </a:lnTo>
                <a:cubicBezTo>
                  <a:pt x="287745" y="223692"/>
                  <a:pt x="287745" y="223692"/>
                  <a:pt x="288161" y="223692"/>
                </a:cubicBezTo>
                <a:cubicBezTo>
                  <a:pt x="288578" y="224108"/>
                  <a:pt x="288994" y="224108"/>
                  <a:pt x="289411" y="224523"/>
                </a:cubicBezTo>
                <a:cubicBezTo>
                  <a:pt x="291493" y="225355"/>
                  <a:pt x="293575" y="226187"/>
                  <a:pt x="295657" y="227018"/>
                </a:cubicBezTo>
                <a:cubicBezTo>
                  <a:pt x="296073" y="227018"/>
                  <a:pt x="296073" y="227018"/>
                  <a:pt x="296490" y="227018"/>
                </a:cubicBezTo>
                <a:cubicBezTo>
                  <a:pt x="298572" y="227434"/>
                  <a:pt x="301070" y="227850"/>
                  <a:pt x="303569" y="227850"/>
                </a:cubicBezTo>
                <a:cubicBezTo>
                  <a:pt x="305651" y="227850"/>
                  <a:pt x="308150" y="227434"/>
                  <a:pt x="310648" y="227018"/>
                </a:cubicBezTo>
                <a:cubicBezTo>
                  <a:pt x="310648" y="227018"/>
                  <a:pt x="311064" y="227018"/>
                  <a:pt x="311064" y="227018"/>
                </a:cubicBezTo>
                <a:cubicBezTo>
                  <a:pt x="313147" y="226187"/>
                  <a:pt x="315229" y="225355"/>
                  <a:pt x="317311" y="224523"/>
                </a:cubicBezTo>
                <a:cubicBezTo>
                  <a:pt x="317727" y="224108"/>
                  <a:pt x="318144" y="224108"/>
                  <a:pt x="318560" y="223692"/>
                </a:cubicBezTo>
                <a:cubicBezTo>
                  <a:pt x="318976" y="223692"/>
                  <a:pt x="319393" y="223692"/>
                  <a:pt x="319809" y="223276"/>
                </a:cubicBezTo>
                <a:lnTo>
                  <a:pt x="605888" y="44880"/>
                </a:lnTo>
                <a:cubicBezTo>
                  <a:pt x="606305" y="48207"/>
                  <a:pt x="606721" y="51118"/>
                  <a:pt x="606721" y="54445"/>
                </a:cubicBezTo>
                <a:lnTo>
                  <a:pt x="606721" y="340543"/>
                </a:lnTo>
                <a:cubicBezTo>
                  <a:pt x="606721" y="370483"/>
                  <a:pt x="582569" y="394602"/>
                  <a:pt x="552587" y="394602"/>
                </a:cubicBezTo>
                <a:lnTo>
                  <a:pt x="54135" y="394602"/>
                </a:lnTo>
                <a:cubicBezTo>
                  <a:pt x="24152" y="394602"/>
                  <a:pt x="0" y="370483"/>
                  <a:pt x="0" y="340543"/>
                </a:cubicBezTo>
                <a:lnTo>
                  <a:pt x="0" y="54445"/>
                </a:lnTo>
                <a:cubicBezTo>
                  <a:pt x="0" y="51118"/>
                  <a:pt x="417" y="48207"/>
                  <a:pt x="833" y="44880"/>
                </a:cubicBezTo>
                <a:close/>
                <a:moveTo>
                  <a:pt x="54126" y="0"/>
                </a:moveTo>
                <a:lnTo>
                  <a:pt x="552603" y="0"/>
                </a:lnTo>
                <a:cubicBezTo>
                  <a:pt x="555518" y="0"/>
                  <a:pt x="558433" y="416"/>
                  <a:pt x="561348" y="831"/>
                </a:cubicBezTo>
                <a:lnTo>
                  <a:pt x="303573" y="161313"/>
                </a:lnTo>
                <a:lnTo>
                  <a:pt x="45797" y="831"/>
                </a:lnTo>
                <a:cubicBezTo>
                  <a:pt x="48296" y="416"/>
                  <a:pt x="51211" y="0"/>
                  <a:pt x="54126" y="0"/>
                </a:cubicBezTo>
                <a:close/>
              </a:path>
            </a:pathLst>
          </a:custGeom>
          <a:blipFill dpi="0" rotWithShape="1">
            <a:blip r:embed="rId2">
              <a:alphaModFix amt="9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t="1" b="-280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标题 1">
            <a:extLst>
              <a:ext uri="{FF2B5EF4-FFF2-40B4-BE49-F238E27FC236}">
                <a16:creationId xmlns:a16="http://schemas.microsoft.com/office/drawing/2014/main" id="{232B6E3C-EDA9-473D-893D-CC1CA3F049FE}"/>
              </a:ext>
            </a:extLst>
          </p:cNvPr>
          <p:cNvSpPr>
            <a:spLocks noGrp="1"/>
          </p:cNvSpPr>
          <p:nvPr userDrawn="1">
            <p:ph type="title" hasCustomPrompt="1"/>
          </p:nvPr>
        </p:nvSpPr>
        <p:spPr>
          <a:xfrm>
            <a:off x="3430031" y="2966452"/>
            <a:ext cx="5331939" cy="1202657"/>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3600" b="1">
                <a:solidFill>
                  <a:srgbClr val="3366AC"/>
                </a:solidFill>
              </a:defRPr>
            </a:lvl1pPr>
          </a:lstStyle>
          <a:p>
            <a:r>
              <a:rPr lang="zh-CN" altLang="en-US" dirty="0"/>
              <a:t>单击此处添加文字</a:t>
            </a:r>
          </a:p>
        </p:txBody>
      </p:sp>
      <p:pic>
        <p:nvPicPr>
          <p:cNvPr id="26" name="图片 25" descr="图片包含 户外, 标牌, 黑色&#10;&#10;自动生成的说明">
            <a:extLst>
              <a:ext uri="{FF2B5EF4-FFF2-40B4-BE49-F238E27FC236}">
                <a16:creationId xmlns:a16="http://schemas.microsoft.com/office/drawing/2014/main" id="{73C4D57C-77B3-4361-98AD-859E2FDC96B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5736000" y="2028376"/>
            <a:ext cx="720000" cy="720000"/>
          </a:xfrm>
          <a:prstGeom prst="rect">
            <a:avLst/>
          </a:prstGeom>
        </p:spPr>
      </p:pic>
      <p:pic>
        <p:nvPicPr>
          <p:cNvPr id="2" name="图片 1">
            <a:extLst>
              <a:ext uri="{FF2B5EF4-FFF2-40B4-BE49-F238E27FC236}">
                <a16:creationId xmlns:a16="http://schemas.microsoft.com/office/drawing/2014/main" id="{86456EE7-0996-45D5-8B52-10A61EE2FDD3}"/>
              </a:ext>
            </a:extLst>
          </p:cNvPr>
          <p:cNvPicPr>
            <a:picLocks noChangeAspect="1"/>
          </p:cNvPicPr>
          <p:nvPr userDrawn="1"/>
        </p:nvPicPr>
        <p:blipFill>
          <a:blip r:embed="rId5"/>
          <a:stretch>
            <a:fillRect/>
          </a:stretch>
        </p:blipFill>
        <p:spPr>
          <a:xfrm>
            <a:off x="0" y="6253829"/>
            <a:ext cx="12192000" cy="863048"/>
          </a:xfrm>
          <a:prstGeom prst="rect">
            <a:avLst/>
          </a:prstGeom>
        </p:spPr>
      </p:pic>
    </p:spTree>
    <p:extLst>
      <p:ext uri="{BB962C8B-B14F-4D97-AF65-F5344CB8AC3E}">
        <p14:creationId xmlns:p14="http://schemas.microsoft.com/office/powerpoint/2010/main" val="1081317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004098"/>
        </a:solidFill>
        <a:effectLst/>
      </p:bgPr>
    </p:bg>
    <p:spTree>
      <p:nvGrpSpPr>
        <p:cNvPr id="1" name=""/>
        <p:cNvGrpSpPr/>
        <p:nvPr/>
      </p:nvGrpSpPr>
      <p:grpSpPr>
        <a:xfrm>
          <a:off x="0" y="0"/>
          <a:ext cx="0" cy="0"/>
          <a:chOff x="0" y="0"/>
          <a:chExt cx="0" cy="0"/>
        </a:xfrm>
      </p:grpSpPr>
      <p:pic>
        <p:nvPicPr>
          <p:cNvPr id="4" name="图片 3" descr="图片包含 建筑物&#10;&#10;自动生成的说明">
            <a:extLst>
              <a:ext uri="{FF2B5EF4-FFF2-40B4-BE49-F238E27FC236}">
                <a16:creationId xmlns:a16="http://schemas.microsoft.com/office/drawing/2014/main" id="{43ACB671-65C1-4A82-A9C3-944ADD8C283D}"/>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矩形 14">
            <a:extLst>
              <a:ext uri="{FF2B5EF4-FFF2-40B4-BE49-F238E27FC236}">
                <a16:creationId xmlns:a16="http://schemas.microsoft.com/office/drawing/2014/main" id="{C0607FCC-5D03-40F9-93E9-4EC7E4D9A0F2}"/>
              </a:ext>
            </a:extLst>
          </p:cNvPr>
          <p:cNvSpPr/>
          <p:nvPr userDrawn="1"/>
        </p:nvSpPr>
        <p:spPr>
          <a:xfrm>
            <a:off x="0" y="2810176"/>
            <a:ext cx="12192000" cy="1283368"/>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 黑色&#10;&#10;自动生成的说明">
            <a:extLst>
              <a:ext uri="{FF2B5EF4-FFF2-40B4-BE49-F238E27FC236}">
                <a16:creationId xmlns:a16="http://schemas.microsoft.com/office/drawing/2014/main" id="{A58D0205-E393-41A1-B50C-CD7415E2E83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508330" y="1206906"/>
            <a:ext cx="1175340" cy="1175340"/>
          </a:xfrm>
          <a:prstGeom prst="rect">
            <a:avLst/>
          </a:prstGeom>
        </p:spPr>
      </p:pic>
      <p:sp>
        <p:nvSpPr>
          <p:cNvPr id="7" name="矩形 6">
            <a:extLst>
              <a:ext uri="{FF2B5EF4-FFF2-40B4-BE49-F238E27FC236}">
                <a16:creationId xmlns:a16="http://schemas.microsoft.com/office/drawing/2014/main" id="{0C506219-C28B-4FCF-9870-B503F14B1A74}"/>
              </a:ext>
            </a:extLst>
          </p:cNvPr>
          <p:cNvSpPr/>
          <p:nvPr userDrawn="1"/>
        </p:nvSpPr>
        <p:spPr>
          <a:xfrm>
            <a:off x="0" y="4182885"/>
            <a:ext cx="12192000" cy="45719"/>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74D3CE6-4981-496B-BEA7-FE1213F035D6}"/>
              </a:ext>
            </a:extLst>
          </p:cNvPr>
          <p:cNvSpPr/>
          <p:nvPr userDrawn="1"/>
        </p:nvSpPr>
        <p:spPr>
          <a:xfrm>
            <a:off x="0" y="2675115"/>
            <a:ext cx="12192000" cy="45719"/>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0AE5583-E3AE-489E-8549-B122F6BB4EB1}"/>
              </a:ext>
            </a:extLst>
          </p:cNvPr>
          <p:cNvPicPr>
            <a:picLocks noChangeAspect="1"/>
          </p:cNvPicPr>
          <p:nvPr userDrawn="1"/>
        </p:nvPicPr>
        <p:blipFill rotWithShape="1">
          <a:blip r:embed="rId4"/>
          <a:srcRect b="51716"/>
          <a:stretch/>
        </p:blipFill>
        <p:spPr>
          <a:xfrm>
            <a:off x="5163231" y="0"/>
            <a:ext cx="1865538" cy="1206906"/>
          </a:xfrm>
          <a:prstGeom prst="rect">
            <a:avLst/>
          </a:prstGeom>
        </p:spPr>
      </p:pic>
    </p:spTree>
    <p:extLst>
      <p:ext uri="{BB962C8B-B14F-4D97-AF65-F5344CB8AC3E}">
        <p14:creationId xmlns:p14="http://schemas.microsoft.com/office/powerpoint/2010/main" val="1445505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8" name="图片 17" descr="图片包含 建筑物&#10;&#10;自动生成的说明">
            <a:extLst>
              <a:ext uri="{FF2B5EF4-FFF2-40B4-BE49-F238E27FC236}">
                <a16:creationId xmlns:a16="http://schemas.microsoft.com/office/drawing/2014/main" id="{96A456C2-727A-4F13-8F23-9FDE434EE70A}"/>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0" y="2874600"/>
            <a:ext cx="12372188" cy="3983400"/>
          </a:xfrm>
          <a:prstGeom prst="rect">
            <a:avLst/>
          </a:prstGeom>
        </p:spPr>
      </p:pic>
      <p:sp>
        <p:nvSpPr>
          <p:cNvPr id="3" name="灯片编号占位符 2">
            <a:extLst>
              <a:ext uri="{FF2B5EF4-FFF2-40B4-BE49-F238E27FC236}">
                <a16:creationId xmlns:a16="http://schemas.microsoft.com/office/drawing/2014/main" id="{672C3D67-EED6-4C96-95B7-B853CFFB4941}"/>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5" name="图片 4" descr="图片包含 户外, 标牌, 黑色&#10;&#10;自动生成的说明">
            <a:extLst>
              <a:ext uri="{FF2B5EF4-FFF2-40B4-BE49-F238E27FC236}">
                <a16:creationId xmlns:a16="http://schemas.microsoft.com/office/drawing/2014/main" id="{6BE5CC2F-529B-4261-BEFE-E08F8A8E6A5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008585" y="0"/>
            <a:ext cx="720000" cy="720000"/>
          </a:xfrm>
          <a:prstGeom prst="rect">
            <a:avLst/>
          </a:prstGeom>
        </p:spPr>
      </p:pic>
      <p:sp>
        <p:nvSpPr>
          <p:cNvPr id="13" name="矩形 12">
            <a:extLst>
              <a:ext uri="{FF2B5EF4-FFF2-40B4-BE49-F238E27FC236}">
                <a16:creationId xmlns:a16="http://schemas.microsoft.com/office/drawing/2014/main" id="{3CAA27FF-4D24-4D71-A42A-32E30AD5DCFF}"/>
              </a:ext>
            </a:extLst>
          </p:cNvPr>
          <p:cNvSpPr/>
          <p:nvPr userDrawn="1"/>
        </p:nvSpPr>
        <p:spPr>
          <a:xfrm>
            <a:off x="-3" y="2562394"/>
            <a:ext cx="12191999" cy="1201702"/>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矩形 13">
            <a:extLst>
              <a:ext uri="{FF2B5EF4-FFF2-40B4-BE49-F238E27FC236}">
                <a16:creationId xmlns:a16="http://schemas.microsoft.com/office/drawing/2014/main" id="{17DD7CEF-E26C-450F-A0E3-BC28812142DF}"/>
              </a:ext>
            </a:extLst>
          </p:cNvPr>
          <p:cNvSpPr/>
          <p:nvPr userDrawn="1"/>
        </p:nvSpPr>
        <p:spPr>
          <a:xfrm>
            <a:off x="-4" y="2373481"/>
            <a:ext cx="12191999" cy="92734"/>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五边形 14">
            <a:extLst>
              <a:ext uri="{FF2B5EF4-FFF2-40B4-BE49-F238E27FC236}">
                <a16:creationId xmlns:a16="http://schemas.microsoft.com/office/drawing/2014/main" id="{295E269D-CDF8-40A9-8CDF-3AABFADCA49F}"/>
              </a:ext>
            </a:extLst>
          </p:cNvPr>
          <p:cNvSpPr/>
          <p:nvPr userDrawn="1"/>
        </p:nvSpPr>
        <p:spPr>
          <a:xfrm rot="5400000">
            <a:off x="5036822" y="131045"/>
            <a:ext cx="2118356" cy="1856273"/>
          </a:xfrm>
          <a:prstGeom prst="homePlate">
            <a:avLst>
              <a:gd name="adj" fmla="val 34883"/>
            </a:avLst>
          </a:prstGeom>
          <a:solidFill>
            <a:srgbClr val="004098"/>
          </a:solidFill>
        </p:spPr>
        <p:txBody>
          <a:bodyPr wrap="none" anchor="ctr">
            <a:noAutofit/>
          </a:bodyPr>
          <a:lstStyle/>
          <a:p>
            <a:pPr algn="ctr" defTabSz="666750">
              <a:lnSpc>
                <a:spcPct val="90000"/>
              </a:lnSpc>
              <a:spcBef>
                <a:spcPct val="0"/>
              </a:spcBef>
              <a:spcAft>
                <a:spcPct val="35000"/>
              </a:spcAft>
            </a:pPr>
            <a:endParaRPr lang="zh-CN" altLang="en-US" sz="2800" b="1" dirty="0">
              <a:solidFill>
                <a:schemeClr val="bg1"/>
              </a:solidFill>
              <a:latin typeface="+mn-ea"/>
            </a:endParaRPr>
          </a:p>
        </p:txBody>
      </p:sp>
      <p:pic>
        <p:nvPicPr>
          <p:cNvPr id="16" name="图片 15" descr="图片包含 户外, 标牌, 黑色&#10;&#10;自动生成的说明">
            <a:extLst>
              <a:ext uri="{FF2B5EF4-FFF2-40B4-BE49-F238E27FC236}">
                <a16:creationId xmlns:a16="http://schemas.microsoft.com/office/drawing/2014/main" id="{38595F8F-A7A1-46FA-ABFD-340C45DA6D1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292546" y="192360"/>
            <a:ext cx="1606909" cy="1606909"/>
          </a:xfrm>
          <a:prstGeom prst="rect">
            <a:avLst/>
          </a:prstGeom>
        </p:spPr>
      </p:pic>
      <p:sp>
        <p:nvSpPr>
          <p:cNvPr id="10" name="矩形 9">
            <a:extLst>
              <a:ext uri="{FF2B5EF4-FFF2-40B4-BE49-F238E27FC236}">
                <a16:creationId xmlns:a16="http://schemas.microsoft.com/office/drawing/2014/main" id="{B6FF6E3E-6706-4332-9557-670E6362B883}"/>
              </a:ext>
            </a:extLst>
          </p:cNvPr>
          <p:cNvSpPr/>
          <p:nvPr userDrawn="1"/>
        </p:nvSpPr>
        <p:spPr>
          <a:xfrm>
            <a:off x="1" y="3856996"/>
            <a:ext cx="12191999" cy="92734"/>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5490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81FC0AB-0F80-470F-8D0F-1814AF673D25}"/>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grpSp>
        <p:nvGrpSpPr>
          <p:cNvPr id="9" name="组合 8">
            <a:extLst>
              <a:ext uri="{FF2B5EF4-FFF2-40B4-BE49-F238E27FC236}">
                <a16:creationId xmlns:a16="http://schemas.microsoft.com/office/drawing/2014/main" id="{7A6CEBC6-4093-485D-865B-683A18A278E0}"/>
              </a:ext>
            </a:extLst>
          </p:cNvPr>
          <p:cNvGrpSpPr/>
          <p:nvPr userDrawn="1"/>
        </p:nvGrpSpPr>
        <p:grpSpPr>
          <a:xfrm>
            <a:off x="1" y="0"/>
            <a:ext cx="12192000" cy="720000"/>
            <a:chOff x="1440455" y="2421654"/>
            <a:chExt cx="9311089" cy="2954922"/>
          </a:xfrm>
        </p:grpSpPr>
        <p:sp>
          <p:nvSpPr>
            <p:cNvPr id="10" name="流程图: 过程 9">
              <a:extLst>
                <a:ext uri="{FF2B5EF4-FFF2-40B4-BE49-F238E27FC236}">
                  <a16:creationId xmlns:a16="http://schemas.microsoft.com/office/drawing/2014/main" id="{C08861C9-560D-406C-8B3A-C7C0F0FAFA90}"/>
                </a:ext>
              </a:extLst>
            </p:cNvPr>
            <p:cNvSpPr/>
            <p:nvPr/>
          </p:nvSpPr>
          <p:spPr>
            <a:xfrm>
              <a:off x="1440455" y="2421654"/>
              <a:ext cx="9311089" cy="2954922"/>
            </a:xfrm>
            <a:prstGeom prst="flowChartProcess">
              <a:avLst/>
            </a:prstGeom>
            <a:gradFill flip="none" rotWithShape="1">
              <a:gsLst>
                <a:gs pos="100000">
                  <a:schemeClr val="accent1">
                    <a:lumMod val="5000"/>
                    <a:lumOff val="95000"/>
                    <a:alpha val="0"/>
                  </a:schemeClr>
                </a:gs>
                <a:gs pos="64000">
                  <a:srgbClr val="3366AC"/>
                </a:gs>
                <a:gs pos="0">
                  <a:srgbClr val="004098"/>
                </a:gs>
                <a:gs pos="81000">
                  <a:srgbClr val="4D79B7"/>
                </a:gs>
                <a:gs pos="37000">
                  <a:srgbClr val="1A53A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86AD077B-5D83-4535-BEFA-251FCD02F2EF}"/>
                </a:ext>
              </a:extLst>
            </p:cNvPr>
            <p:cNvCxnSpPr>
              <a:cxnSpLocks/>
            </p:cNvCxnSpPr>
            <p:nvPr/>
          </p:nvCxnSpPr>
          <p:spPr>
            <a:xfrm>
              <a:off x="2064942" y="2677887"/>
              <a:ext cx="86674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9767BBA-B4C5-4869-936B-1F1C96BD9610}"/>
                </a:ext>
              </a:extLst>
            </p:cNvPr>
            <p:cNvCxnSpPr>
              <a:cxnSpLocks/>
            </p:cNvCxnSpPr>
            <p:nvPr/>
          </p:nvCxnSpPr>
          <p:spPr>
            <a:xfrm>
              <a:off x="2064942" y="5179926"/>
              <a:ext cx="86674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A4BE4AEA-23A6-40D9-8EE9-B53007C5EBA8}"/>
              </a:ext>
            </a:extLst>
          </p:cNvPr>
          <p:cNvPicPr>
            <a:picLocks noChangeAspect="1"/>
          </p:cNvPicPr>
          <p:nvPr userDrawn="1"/>
        </p:nvPicPr>
        <p:blipFill rotWithShape="1">
          <a:blip r:embed="rId2" cstate="print">
            <a:duotone>
              <a:prstClr val="black"/>
              <a:srgbClr val="014098">
                <a:tint val="45000"/>
                <a:satMod val="400000"/>
              </a:srgbClr>
            </a:duotone>
          </a:blip>
          <a:srcRect r="1346"/>
          <a:stretch/>
        </p:blipFill>
        <p:spPr>
          <a:xfrm>
            <a:off x="0" y="6054766"/>
            <a:ext cx="12166903" cy="411617"/>
          </a:xfrm>
          <a:prstGeom prst="rect">
            <a:avLst/>
          </a:prstGeom>
        </p:spPr>
      </p:pic>
      <p:pic>
        <p:nvPicPr>
          <p:cNvPr id="16" name="图片 15" descr="图片包含 户外, 标牌, 黑色&#10;&#10;自动生成的说明">
            <a:extLst>
              <a:ext uri="{FF2B5EF4-FFF2-40B4-BE49-F238E27FC236}">
                <a16:creationId xmlns:a16="http://schemas.microsoft.com/office/drawing/2014/main" id="{CEF2F106-6D36-4DD5-9815-4A3454D5F5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38855" y="97259"/>
            <a:ext cx="540000" cy="540000"/>
          </a:xfrm>
          <a:prstGeom prst="rect">
            <a:avLst/>
          </a:prstGeom>
        </p:spPr>
      </p:pic>
    </p:spTree>
    <p:extLst>
      <p:ext uri="{BB962C8B-B14F-4D97-AF65-F5344CB8AC3E}">
        <p14:creationId xmlns:p14="http://schemas.microsoft.com/office/powerpoint/2010/main" val="3775992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498B3E8D-49F0-4138-B415-52FABD89BA80}"/>
              </a:ext>
            </a:extLst>
          </p:cNvPr>
          <p:cNvSpPr>
            <a:spLocks/>
          </p:cNvSpPr>
          <p:nvPr userDrawn="1"/>
        </p:nvSpPr>
        <p:spPr bwMode="auto">
          <a:xfrm>
            <a:off x="9380002" y="-3704"/>
            <a:ext cx="1947863" cy="2874963"/>
          </a:xfrm>
          <a:custGeom>
            <a:avLst/>
            <a:gdLst>
              <a:gd name="T0" fmla="*/ 0 w 1227"/>
              <a:gd name="T1" fmla="*/ 0 h 1811"/>
              <a:gd name="T2" fmla="*/ 1227 w 1227"/>
              <a:gd name="T3" fmla="*/ 0 h 1811"/>
              <a:gd name="T4" fmla="*/ 1227 w 1227"/>
              <a:gd name="T5" fmla="*/ 1811 h 1811"/>
              <a:gd name="T6" fmla="*/ 0 w 1227"/>
              <a:gd name="T7" fmla="*/ 0 h 1811"/>
            </a:gdLst>
            <a:ahLst/>
            <a:cxnLst>
              <a:cxn ang="0">
                <a:pos x="T0" y="T1"/>
              </a:cxn>
              <a:cxn ang="0">
                <a:pos x="T2" y="T3"/>
              </a:cxn>
              <a:cxn ang="0">
                <a:pos x="T4" y="T5"/>
              </a:cxn>
              <a:cxn ang="0">
                <a:pos x="T6" y="T7"/>
              </a:cxn>
            </a:cxnLst>
            <a:rect l="0" t="0" r="r" b="b"/>
            <a:pathLst>
              <a:path w="1227" h="1811">
                <a:moveTo>
                  <a:pt x="0" y="0"/>
                </a:moveTo>
                <a:lnTo>
                  <a:pt x="1227" y="0"/>
                </a:lnTo>
                <a:lnTo>
                  <a:pt x="1227" y="1811"/>
                </a:lnTo>
                <a:lnTo>
                  <a:pt x="0" y="0"/>
                </a:lnTo>
                <a:close/>
              </a:path>
            </a:pathLst>
          </a:custGeom>
          <a:solidFill>
            <a:schemeClr val="bg1">
              <a:alpha val="69804"/>
            </a:schemeClr>
          </a:solidFill>
          <a:ln w="6">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816337"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a:extLst>
              <a:ext uri="{FF2B5EF4-FFF2-40B4-BE49-F238E27FC236}">
                <a16:creationId xmlns:a16="http://schemas.microsoft.com/office/drawing/2014/main" id="{80904449-D5C5-4FD3-8F78-F4EF6C9089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542"/>
          <a:stretch/>
        </p:blipFill>
        <p:spPr>
          <a:xfrm>
            <a:off x="0" y="0"/>
            <a:ext cx="8457739" cy="6852458"/>
          </a:xfrm>
          <a:custGeom>
            <a:avLst/>
            <a:gdLst>
              <a:gd name="connsiteX0" fmla="*/ 0 w 8457739"/>
              <a:gd name="connsiteY0" fmla="*/ 0 h 6852458"/>
              <a:gd name="connsiteX1" fmla="*/ 4178729 w 8457739"/>
              <a:gd name="connsiteY1" fmla="*/ 0 h 6852458"/>
              <a:gd name="connsiteX2" fmla="*/ 8457739 w 8457739"/>
              <a:gd name="connsiteY2" fmla="*/ 6852458 h 6852458"/>
              <a:gd name="connsiteX3" fmla="*/ 0 w 8457739"/>
              <a:gd name="connsiteY3" fmla="*/ 6852458 h 6852458"/>
            </a:gdLst>
            <a:ahLst/>
            <a:cxnLst>
              <a:cxn ang="0">
                <a:pos x="connsiteX0" y="connsiteY0"/>
              </a:cxn>
              <a:cxn ang="0">
                <a:pos x="connsiteX1" y="connsiteY1"/>
              </a:cxn>
              <a:cxn ang="0">
                <a:pos x="connsiteX2" y="connsiteY2"/>
              </a:cxn>
              <a:cxn ang="0">
                <a:pos x="connsiteX3" y="connsiteY3"/>
              </a:cxn>
            </a:cxnLst>
            <a:rect l="l" t="t" r="r" b="b"/>
            <a:pathLst>
              <a:path w="8457739" h="6852458">
                <a:moveTo>
                  <a:pt x="0" y="0"/>
                </a:moveTo>
                <a:lnTo>
                  <a:pt x="4178729" y="0"/>
                </a:lnTo>
                <a:lnTo>
                  <a:pt x="8457739" y="6852458"/>
                </a:lnTo>
                <a:lnTo>
                  <a:pt x="0" y="6852458"/>
                </a:lnTo>
                <a:close/>
              </a:path>
            </a:pathLst>
          </a:custGeom>
        </p:spPr>
      </p:pic>
      <p:sp>
        <p:nvSpPr>
          <p:cNvPr id="6" name="Freeform 6">
            <a:extLst>
              <a:ext uri="{FF2B5EF4-FFF2-40B4-BE49-F238E27FC236}">
                <a16:creationId xmlns:a16="http://schemas.microsoft.com/office/drawing/2014/main" id="{0BDD45E6-B4E9-4F8B-9EED-FD4693E85669}"/>
              </a:ext>
            </a:extLst>
          </p:cNvPr>
          <p:cNvSpPr>
            <a:spLocks/>
          </p:cNvSpPr>
          <p:nvPr userDrawn="1"/>
        </p:nvSpPr>
        <p:spPr bwMode="auto">
          <a:xfrm>
            <a:off x="0" y="0"/>
            <a:ext cx="8460052" cy="6861704"/>
          </a:xfrm>
          <a:custGeom>
            <a:avLst/>
            <a:gdLst>
              <a:gd name="T0" fmla="*/ 0 w 4326"/>
              <a:gd name="T1" fmla="*/ 0 h 3234"/>
              <a:gd name="T2" fmla="*/ 2135 w 4326"/>
              <a:gd name="T3" fmla="*/ 0 h 3234"/>
              <a:gd name="T4" fmla="*/ 4326 w 4326"/>
              <a:gd name="T5" fmla="*/ 3234 h 3234"/>
              <a:gd name="T6" fmla="*/ 0 w 4326"/>
              <a:gd name="T7" fmla="*/ 3234 h 3234"/>
              <a:gd name="T8" fmla="*/ 0 w 4326"/>
              <a:gd name="T9" fmla="*/ 0 h 3234"/>
            </a:gdLst>
            <a:ahLst/>
            <a:cxnLst>
              <a:cxn ang="0">
                <a:pos x="T0" y="T1"/>
              </a:cxn>
              <a:cxn ang="0">
                <a:pos x="T2" y="T3"/>
              </a:cxn>
              <a:cxn ang="0">
                <a:pos x="T4" y="T5"/>
              </a:cxn>
              <a:cxn ang="0">
                <a:pos x="T6" y="T7"/>
              </a:cxn>
              <a:cxn ang="0">
                <a:pos x="T8" y="T9"/>
              </a:cxn>
            </a:cxnLst>
            <a:rect l="0" t="0" r="r" b="b"/>
            <a:pathLst>
              <a:path w="4326" h="3234">
                <a:moveTo>
                  <a:pt x="0" y="0"/>
                </a:moveTo>
                <a:lnTo>
                  <a:pt x="2135" y="0"/>
                </a:lnTo>
                <a:lnTo>
                  <a:pt x="4326" y="3234"/>
                </a:lnTo>
                <a:lnTo>
                  <a:pt x="0" y="3234"/>
                </a:lnTo>
                <a:lnTo>
                  <a:pt x="0" y="0"/>
                </a:lnTo>
                <a:close/>
              </a:path>
            </a:pathLst>
          </a:custGeom>
          <a:solidFill>
            <a:sysClr val="window" lastClr="FFFFFF">
              <a:alpha val="57000"/>
            </a:sysClr>
          </a:solidFill>
          <a:ln w="6">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816337"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等腰三角形 2">
            <a:extLst>
              <a:ext uri="{FF2B5EF4-FFF2-40B4-BE49-F238E27FC236}">
                <a16:creationId xmlns:a16="http://schemas.microsoft.com/office/drawing/2014/main" id="{008C9642-C122-49E8-9062-984F93E7F737}"/>
              </a:ext>
            </a:extLst>
          </p:cNvPr>
          <p:cNvSpPr/>
          <p:nvPr userDrawn="1"/>
        </p:nvSpPr>
        <p:spPr>
          <a:xfrm>
            <a:off x="5887468" y="4897596"/>
            <a:ext cx="2570271" cy="1966865"/>
          </a:xfrm>
          <a:prstGeom prst="triangle">
            <a:avLst>
              <a:gd name="adj" fmla="val 51849"/>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28668834-19BA-47B3-A02D-AE1B0EA73C3F}"/>
              </a:ext>
            </a:extLst>
          </p:cNvPr>
          <p:cNvPicPr>
            <a:picLocks noChangeAspect="1"/>
          </p:cNvPicPr>
          <p:nvPr userDrawn="1"/>
        </p:nvPicPr>
        <p:blipFill rotWithShape="1">
          <a:blip r:embed="rId3"/>
          <a:srcRect t="13196" r="37111"/>
          <a:stretch/>
        </p:blipFill>
        <p:spPr>
          <a:xfrm>
            <a:off x="9699877" y="-3704"/>
            <a:ext cx="2492124" cy="5884732"/>
          </a:xfrm>
          <a:prstGeom prst="rect">
            <a:avLst/>
          </a:prstGeom>
        </p:spPr>
      </p:pic>
      <p:sp>
        <p:nvSpPr>
          <p:cNvPr id="19" name="灯片编号占位符 18">
            <a:extLst>
              <a:ext uri="{FF2B5EF4-FFF2-40B4-BE49-F238E27FC236}">
                <a16:creationId xmlns:a16="http://schemas.microsoft.com/office/drawing/2014/main" id="{C3FCE268-F8B2-48F7-8E94-A7393E50DA5C}"/>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34168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D72E6A-6AB6-4B32-9DF8-C5C8BBDEFA41}"/>
              </a:ext>
            </a:extLst>
          </p:cNvPr>
          <p:cNvGrpSpPr/>
          <p:nvPr userDrawn="1"/>
        </p:nvGrpSpPr>
        <p:grpSpPr>
          <a:xfrm>
            <a:off x="1014413" y="1390384"/>
            <a:ext cx="5194594" cy="4077232"/>
            <a:chOff x="5253925" y="856186"/>
            <a:chExt cx="6555782" cy="5145628"/>
          </a:xfrm>
        </p:grpSpPr>
        <p:grpSp>
          <p:nvGrpSpPr>
            <p:cNvPr id="6" name="组合 5">
              <a:extLst>
                <a:ext uri="{FF2B5EF4-FFF2-40B4-BE49-F238E27FC236}">
                  <a16:creationId xmlns:a16="http://schemas.microsoft.com/office/drawing/2014/main" id="{B9519395-A4CF-4088-9B81-BB0C6C6B6C51}"/>
                </a:ext>
              </a:extLst>
            </p:cNvPr>
            <p:cNvGrpSpPr/>
            <p:nvPr/>
          </p:nvGrpSpPr>
          <p:grpSpPr>
            <a:xfrm>
              <a:off x="5455964" y="978526"/>
              <a:ext cx="6123124" cy="4900949"/>
              <a:chOff x="9144264" y="1395808"/>
              <a:chExt cx="5080440" cy="4066384"/>
            </a:xfrm>
          </p:grpSpPr>
          <p:grpSp>
            <p:nvGrpSpPr>
              <p:cNvPr id="17" name="组合 16">
                <a:extLst>
                  <a:ext uri="{FF2B5EF4-FFF2-40B4-BE49-F238E27FC236}">
                    <a16:creationId xmlns:a16="http://schemas.microsoft.com/office/drawing/2014/main" id="{D9AE3E12-CAE7-4B63-8BD9-12CB2C821333}"/>
                  </a:ext>
                </a:extLst>
              </p:cNvPr>
              <p:cNvGrpSpPr/>
              <p:nvPr/>
            </p:nvGrpSpPr>
            <p:grpSpPr>
              <a:xfrm>
                <a:off x="9144264" y="1395808"/>
                <a:ext cx="5080440" cy="4066384"/>
                <a:chOff x="0" y="850304"/>
                <a:chExt cx="5080440" cy="4066384"/>
              </a:xfrm>
              <a:scene3d>
                <a:camera prst="perspectiveFront" fov="2700000">
                  <a:rot lat="0" lon="19800000" rev="0"/>
                </a:camera>
                <a:lightRig rig="threePt" dir="t"/>
              </a:scene3d>
            </p:grpSpPr>
            <p:sp>
              <p:nvSpPr>
                <p:cNvPr id="24" name="矩形 23">
                  <a:extLst>
                    <a:ext uri="{FF2B5EF4-FFF2-40B4-BE49-F238E27FC236}">
                      <a16:creationId xmlns:a16="http://schemas.microsoft.com/office/drawing/2014/main" id="{57ACE286-1A48-4E4C-AD28-142EE738A2FE}"/>
                    </a:ext>
                  </a:extLst>
                </p:cNvPr>
                <p:cNvSpPr/>
                <p:nvPr/>
              </p:nvSpPr>
              <p:spPr>
                <a:xfrm>
                  <a:off x="0" y="850304"/>
                  <a:ext cx="5080440" cy="4066384"/>
                </a:xfrm>
                <a:prstGeom prst="rect">
                  <a:avLst/>
                </a:prstGeom>
                <a:noFill/>
                <a:ln w="12700" cap="flat" cmpd="sng" algn="ctr">
                  <a:noFill/>
                  <a:prstDash val="solid"/>
                  <a:miter lim="800000"/>
                </a:ln>
                <a:effectLst/>
                <a:sp3d z="-879958"/>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53_1">
                  <a:extLst>
                    <a:ext uri="{FF2B5EF4-FFF2-40B4-BE49-F238E27FC236}">
                      <a16:creationId xmlns:a16="http://schemas.microsoft.com/office/drawing/2014/main" id="{5E4F8AF9-D6ED-498B-8565-5AFCB1F16E2A}"/>
                    </a:ext>
                  </a:extLst>
                </p:cNvPr>
                <p:cNvPicPr>
                  <a:picLocks noChangeAspect="1"/>
                </p:cNvPicPr>
                <p:nvPr/>
              </p:nvPicPr>
              <p:blipFill>
                <a:blip r:embed="rId2"/>
                <a:srcRect r="66667"/>
                <a:stretch>
                  <a:fillRect/>
                </a:stretch>
              </p:blipFill>
              <p:spPr>
                <a:xfrm>
                  <a:off x="0" y="850304"/>
                  <a:ext cx="2032176" cy="4066384"/>
                </a:xfrm>
                <a:prstGeom prst="rect">
                  <a:avLst/>
                </a:prstGeom>
                <a:sp3d z="-879958"/>
              </p:spPr>
            </p:pic>
          </p:grpSp>
          <p:grpSp>
            <p:nvGrpSpPr>
              <p:cNvPr id="18" name="组合 17">
                <a:extLst>
                  <a:ext uri="{FF2B5EF4-FFF2-40B4-BE49-F238E27FC236}">
                    <a16:creationId xmlns:a16="http://schemas.microsoft.com/office/drawing/2014/main" id="{516E5F11-0EE3-4123-BEE5-D1F5FB3AD79A}"/>
                  </a:ext>
                </a:extLst>
              </p:cNvPr>
              <p:cNvGrpSpPr/>
              <p:nvPr/>
            </p:nvGrpSpPr>
            <p:grpSpPr>
              <a:xfrm>
                <a:off x="9144264" y="1395808"/>
                <a:ext cx="5080440" cy="4066384"/>
                <a:chOff x="1168229" y="850304"/>
                <a:chExt cx="5080440" cy="4066384"/>
              </a:xfrm>
              <a:scene3d>
                <a:camera prst="perspectiveFront" fov="2700000">
                  <a:rot lat="0" lon="1800000" rev="0"/>
                </a:camera>
                <a:lightRig rig="threePt" dir="t"/>
              </a:scene3d>
            </p:grpSpPr>
            <p:sp>
              <p:nvSpPr>
                <p:cNvPr id="22" name="矩形 21">
                  <a:extLst>
                    <a:ext uri="{FF2B5EF4-FFF2-40B4-BE49-F238E27FC236}">
                      <a16:creationId xmlns:a16="http://schemas.microsoft.com/office/drawing/2014/main" id="{9693751A-DAD1-4FEF-8B5A-6DAC6D47377B}"/>
                    </a:ext>
                  </a:extLst>
                </p:cNvPr>
                <p:cNvSpPr/>
                <p:nvPr/>
              </p:nvSpPr>
              <p:spPr>
                <a:xfrm>
                  <a:off x="1168229" y="850304"/>
                  <a:ext cx="5080440" cy="4066384"/>
                </a:xfrm>
                <a:prstGeom prst="rect">
                  <a:avLst/>
                </a:prstGeom>
                <a:noFill/>
                <a:ln w="12700" cap="flat" cmpd="sng" algn="ctr">
                  <a:noFill/>
                  <a:prstDash val="solid"/>
                  <a:miter lim="800000"/>
                </a:ln>
                <a:effectLs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54_2">
                  <a:extLst>
                    <a:ext uri="{FF2B5EF4-FFF2-40B4-BE49-F238E27FC236}">
                      <a16:creationId xmlns:a16="http://schemas.microsoft.com/office/drawing/2014/main" id="{7F1B3EB4-5BAB-40F3-B222-99D91F831946}"/>
                    </a:ext>
                  </a:extLst>
                </p:cNvPr>
                <p:cNvPicPr>
                  <a:picLocks noChangeAspect="1"/>
                </p:cNvPicPr>
                <p:nvPr/>
              </p:nvPicPr>
              <p:blipFill>
                <a:blip r:embed="rId2"/>
                <a:srcRect l="33333" r="33333"/>
                <a:stretch>
                  <a:fillRect/>
                </a:stretch>
              </p:blipFill>
              <p:spPr>
                <a:xfrm>
                  <a:off x="2692356" y="850304"/>
                  <a:ext cx="2032186" cy="4066384"/>
                </a:xfrm>
                <a:prstGeom prst="rect">
                  <a:avLst/>
                </a:prstGeom>
                <a:sp3d/>
              </p:spPr>
            </p:pic>
          </p:grpSp>
          <p:grpSp>
            <p:nvGrpSpPr>
              <p:cNvPr id="19" name="组合 18">
                <a:extLst>
                  <a:ext uri="{FF2B5EF4-FFF2-40B4-BE49-F238E27FC236}">
                    <a16:creationId xmlns:a16="http://schemas.microsoft.com/office/drawing/2014/main" id="{5B7AABB5-24A3-4570-9CA9-1977F2BDFAF1}"/>
                  </a:ext>
                </a:extLst>
              </p:cNvPr>
              <p:cNvGrpSpPr/>
              <p:nvPr/>
            </p:nvGrpSpPr>
            <p:grpSpPr>
              <a:xfrm>
                <a:off x="9144264" y="1395808"/>
                <a:ext cx="5080440" cy="4066384"/>
                <a:chOff x="4368624" y="850304"/>
                <a:chExt cx="5080440" cy="4066384"/>
              </a:xfrm>
              <a:scene3d>
                <a:camera prst="perspectiveFront" fov="2700000">
                  <a:rot lat="0" lon="19800000" rev="0"/>
                </a:camera>
                <a:lightRig rig="threePt" dir="t"/>
              </a:scene3d>
            </p:grpSpPr>
            <p:sp>
              <p:nvSpPr>
                <p:cNvPr id="20" name="矩形 19">
                  <a:extLst>
                    <a:ext uri="{FF2B5EF4-FFF2-40B4-BE49-F238E27FC236}">
                      <a16:creationId xmlns:a16="http://schemas.microsoft.com/office/drawing/2014/main" id="{51738A7A-971E-4106-B557-37FBC391E875}"/>
                    </a:ext>
                  </a:extLst>
                </p:cNvPr>
                <p:cNvSpPr/>
                <p:nvPr/>
              </p:nvSpPr>
              <p:spPr>
                <a:xfrm>
                  <a:off x="4368624" y="850304"/>
                  <a:ext cx="5080440" cy="4066384"/>
                </a:xfrm>
                <a:prstGeom prst="rect">
                  <a:avLst/>
                </a:prstGeom>
                <a:noFill/>
                <a:ln w="12700" cap="flat" cmpd="sng" algn="ctr">
                  <a:noFill/>
                  <a:prstDash val="solid"/>
                  <a:miter lim="800000"/>
                </a:ln>
                <a:effectLst/>
                <a:sp3d z="879958"/>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55_3">
                  <a:extLst>
                    <a:ext uri="{FF2B5EF4-FFF2-40B4-BE49-F238E27FC236}">
                      <a16:creationId xmlns:a16="http://schemas.microsoft.com/office/drawing/2014/main" id="{9D6C89F8-995A-43A1-9DA9-243F46286682}"/>
                    </a:ext>
                  </a:extLst>
                </p:cNvPr>
                <p:cNvPicPr>
                  <a:picLocks noChangeAspect="1"/>
                </p:cNvPicPr>
                <p:nvPr/>
              </p:nvPicPr>
              <p:blipFill>
                <a:blip r:embed="rId2"/>
                <a:srcRect l="66667"/>
                <a:stretch>
                  <a:fillRect/>
                </a:stretch>
              </p:blipFill>
              <p:spPr>
                <a:xfrm>
                  <a:off x="7416888" y="850304"/>
                  <a:ext cx="2032176" cy="4066384"/>
                </a:xfrm>
                <a:prstGeom prst="rect">
                  <a:avLst/>
                </a:prstGeom>
                <a:sp3d z="879958"/>
              </p:spPr>
            </p:pic>
          </p:grpSp>
        </p:grpSp>
        <p:grpSp>
          <p:nvGrpSpPr>
            <p:cNvPr id="7" name="组合 6">
              <a:extLst>
                <a:ext uri="{FF2B5EF4-FFF2-40B4-BE49-F238E27FC236}">
                  <a16:creationId xmlns:a16="http://schemas.microsoft.com/office/drawing/2014/main" id="{E76FAE95-CB28-4BE0-9740-60C629BBEF82}"/>
                </a:ext>
              </a:extLst>
            </p:cNvPr>
            <p:cNvGrpSpPr/>
            <p:nvPr/>
          </p:nvGrpSpPr>
          <p:grpSpPr>
            <a:xfrm>
              <a:off x="5253925" y="856186"/>
              <a:ext cx="6555782" cy="5145628"/>
              <a:chOff x="11322365" y="1920821"/>
              <a:chExt cx="4618120" cy="4480948"/>
            </a:xfrm>
          </p:grpSpPr>
          <p:grpSp>
            <p:nvGrpSpPr>
              <p:cNvPr id="8" name="组合 7">
                <a:extLst>
                  <a:ext uri="{FF2B5EF4-FFF2-40B4-BE49-F238E27FC236}">
                    <a16:creationId xmlns:a16="http://schemas.microsoft.com/office/drawing/2014/main" id="{BF73A6D7-D426-44B5-BD7D-FB3F6E5B7F9C}"/>
                  </a:ext>
                </a:extLst>
              </p:cNvPr>
              <p:cNvGrpSpPr/>
              <p:nvPr/>
            </p:nvGrpSpPr>
            <p:grpSpPr>
              <a:xfrm>
                <a:off x="11322365" y="1920821"/>
                <a:ext cx="4618120" cy="4480948"/>
                <a:chOff x="0" y="670463"/>
                <a:chExt cx="4618120" cy="4480948"/>
              </a:xfrm>
              <a:scene3d>
                <a:camera prst="perspectiveFront" fov="2700000">
                  <a:rot lat="0" lon="19800000" rev="0"/>
                </a:camera>
                <a:lightRig rig="threePt" dir="t"/>
              </a:scene3d>
            </p:grpSpPr>
            <p:sp>
              <p:nvSpPr>
                <p:cNvPr id="15" name="矩形 14">
                  <a:extLst>
                    <a:ext uri="{FF2B5EF4-FFF2-40B4-BE49-F238E27FC236}">
                      <a16:creationId xmlns:a16="http://schemas.microsoft.com/office/drawing/2014/main" id="{22CC4F96-26C8-4485-AEF9-BD26914B5B5D}"/>
                    </a:ext>
                  </a:extLst>
                </p:cNvPr>
                <p:cNvSpPr/>
                <p:nvPr/>
              </p:nvSpPr>
              <p:spPr>
                <a:xfrm>
                  <a:off x="0" y="670463"/>
                  <a:ext cx="4618120" cy="4480948"/>
                </a:xfrm>
                <a:prstGeom prst="rect">
                  <a:avLst/>
                </a:prstGeom>
                <a:noFill/>
                <a:ln w="12700" cap="flat" cmpd="sng" algn="ctr">
                  <a:noFill/>
                  <a:prstDash val="solid"/>
                  <a:miter lim="800000"/>
                </a:ln>
                <a:effectLst/>
                <a:sp3d z="-799882"/>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35_1">
                  <a:extLst>
                    <a:ext uri="{FF2B5EF4-FFF2-40B4-BE49-F238E27FC236}">
                      <a16:creationId xmlns:a16="http://schemas.microsoft.com/office/drawing/2014/main" id="{F9838FA3-C570-4275-8B0B-DE81CD0A3EB4}"/>
                    </a:ext>
                  </a:extLst>
                </p:cNvPr>
                <p:cNvPicPr>
                  <a:picLocks noChangeAspect="1"/>
                </p:cNvPicPr>
                <p:nvPr/>
              </p:nvPicPr>
              <p:blipFill>
                <a:blip r:embed="rId3"/>
                <a:srcRect r="66667"/>
                <a:stretch>
                  <a:fillRect/>
                </a:stretch>
              </p:blipFill>
              <p:spPr>
                <a:xfrm>
                  <a:off x="0" y="670463"/>
                  <a:ext cx="1847249" cy="4480948"/>
                </a:xfrm>
                <a:prstGeom prst="rect">
                  <a:avLst/>
                </a:prstGeom>
                <a:sp3d z="-799882"/>
              </p:spPr>
            </p:pic>
          </p:grpSp>
          <p:grpSp>
            <p:nvGrpSpPr>
              <p:cNvPr id="9" name="组合 8">
                <a:extLst>
                  <a:ext uri="{FF2B5EF4-FFF2-40B4-BE49-F238E27FC236}">
                    <a16:creationId xmlns:a16="http://schemas.microsoft.com/office/drawing/2014/main" id="{13A48E0F-58DF-4727-9BC7-7522B2076E63}"/>
                  </a:ext>
                </a:extLst>
              </p:cNvPr>
              <p:cNvGrpSpPr/>
              <p:nvPr/>
            </p:nvGrpSpPr>
            <p:grpSpPr>
              <a:xfrm>
                <a:off x="11322365" y="1920821"/>
                <a:ext cx="4618120" cy="4480948"/>
                <a:chOff x="1276957" y="670463"/>
                <a:chExt cx="4618120" cy="4480948"/>
              </a:xfrm>
              <a:scene3d>
                <a:camera prst="perspectiveFront" fov="2700000">
                  <a:rot lat="0" lon="1800000" rev="0"/>
                </a:camera>
                <a:lightRig rig="threePt" dir="t"/>
              </a:scene3d>
            </p:grpSpPr>
            <p:sp>
              <p:nvSpPr>
                <p:cNvPr id="13" name="矩形 12">
                  <a:extLst>
                    <a:ext uri="{FF2B5EF4-FFF2-40B4-BE49-F238E27FC236}">
                      <a16:creationId xmlns:a16="http://schemas.microsoft.com/office/drawing/2014/main" id="{353F63B1-505A-45F0-9F57-49E81D1D0304}"/>
                    </a:ext>
                  </a:extLst>
                </p:cNvPr>
                <p:cNvSpPr/>
                <p:nvPr/>
              </p:nvSpPr>
              <p:spPr>
                <a:xfrm>
                  <a:off x="1276957" y="670463"/>
                  <a:ext cx="4618120" cy="4480948"/>
                </a:xfrm>
                <a:prstGeom prst="rect">
                  <a:avLst/>
                </a:prstGeom>
                <a:noFill/>
                <a:ln w="12700" cap="flat" cmpd="sng" algn="ctr">
                  <a:noFill/>
                  <a:prstDash val="solid"/>
                  <a:miter lim="800000"/>
                </a:ln>
                <a:effectLs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36_2">
                  <a:extLst>
                    <a:ext uri="{FF2B5EF4-FFF2-40B4-BE49-F238E27FC236}">
                      <a16:creationId xmlns:a16="http://schemas.microsoft.com/office/drawing/2014/main" id="{6AE70169-1BF2-464C-9D54-1C29841AC0C0}"/>
                    </a:ext>
                  </a:extLst>
                </p:cNvPr>
                <p:cNvPicPr>
                  <a:picLocks noChangeAspect="1"/>
                </p:cNvPicPr>
                <p:nvPr/>
              </p:nvPicPr>
              <p:blipFill>
                <a:blip r:embed="rId3"/>
                <a:srcRect l="33333" r="33333"/>
                <a:stretch>
                  <a:fillRect/>
                </a:stretch>
              </p:blipFill>
              <p:spPr>
                <a:xfrm>
                  <a:off x="2662388" y="670463"/>
                  <a:ext cx="1847259" cy="4480948"/>
                </a:xfrm>
                <a:prstGeom prst="rect">
                  <a:avLst/>
                </a:prstGeom>
                <a:sp3d/>
              </p:spPr>
            </p:pic>
          </p:grpSp>
          <p:grpSp>
            <p:nvGrpSpPr>
              <p:cNvPr id="10" name="组合 9">
                <a:extLst>
                  <a:ext uri="{FF2B5EF4-FFF2-40B4-BE49-F238E27FC236}">
                    <a16:creationId xmlns:a16="http://schemas.microsoft.com/office/drawing/2014/main" id="{96A8C704-BD5D-47FA-9084-E4A5720D5C44}"/>
                  </a:ext>
                </a:extLst>
              </p:cNvPr>
              <p:cNvGrpSpPr/>
              <p:nvPr/>
            </p:nvGrpSpPr>
            <p:grpSpPr>
              <a:xfrm>
                <a:off x="11322365" y="1920821"/>
                <a:ext cx="4618120" cy="4480948"/>
                <a:chOff x="4401152" y="670463"/>
                <a:chExt cx="4618120" cy="4480948"/>
              </a:xfrm>
              <a:scene3d>
                <a:camera prst="perspectiveFront" fov="2700000">
                  <a:rot lat="0" lon="19800000" rev="0"/>
                </a:camera>
                <a:lightRig rig="threePt" dir="t"/>
              </a:scene3d>
            </p:grpSpPr>
            <p:sp>
              <p:nvSpPr>
                <p:cNvPr id="11" name="矩形 10">
                  <a:extLst>
                    <a:ext uri="{FF2B5EF4-FFF2-40B4-BE49-F238E27FC236}">
                      <a16:creationId xmlns:a16="http://schemas.microsoft.com/office/drawing/2014/main" id="{F12D1296-1C26-4863-9B91-81388799A80A}"/>
                    </a:ext>
                  </a:extLst>
                </p:cNvPr>
                <p:cNvSpPr/>
                <p:nvPr/>
              </p:nvSpPr>
              <p:spPr>
                <a:xfrm>
                  <a:off x="4401152" y="670463"/>
                  <a:ext cx="4618120" cy="4480948"/>
                </a:xfrm>
                <a:prstGeom prst="rect">
                  <a:avLst/>
                </a:prstGeom>
                <a:noFill/>
                <a:ln w="12700" cap="flat" cmpd="sng" algn="ctr">
                  <a:noFill/>
                  <a:prstDash val="solid"/>
                  <a:miter lim="800000"/>
                </a:ln>
                <a:effectLst/>
                <a:sp3d z="799882"/>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37_3">
                  <a:extLst>
                    <a:ext uri="{FF2B5EF4-FFF2-40B4-BE49-F238E27FC236}">
                      <a16:creationId xmlns:a16="http://schemas.microsoft.com/office/drawing/2014/main" id="{84A8F402-6F55-4D77-B988-B3812F159F94}"/>
                    </a:ext>
                  </a:extLst>
                </p:cNvPr>
                <p:cNvPicPr>
                  <a:picLocks noChangeAspect="1"/>
                </p:cNvPicPr>
                <p:nvPr/>
              </p:nvPicPr>
              <p:blipFill>
                <a:blip r:embed="rId3"/>
                <a:srcRect l="66667"/>
                <a:stretch>
                  <a:fillRect/>
                </a:stretch>
              </p:blipFill>
              <p:spPr>
                <a:xfrm>
                  <a:off x="7172023" y="670463"/>
                  <a:ext cx="1847249" cy="4480948"/>
                </a:xfrm>
                <a:prstGeom prst="rect">
                  <a:avLst/>
                </a:prstGeom>
                <a:sp3d z="799882"/>
              </p:spPr>
            </p:pic>
          </p:grpSp>
        </p:grpSp>
      </p:grpSp>
      <p:pic>
        <p:nvPicPr>
          <p:cNvPr id="27" name="图片 26">
            <a:extLst>
              <a:ext uri="{FF2B5EF4-FFF2-40B4-BE49-F238E27FC236}">
                <a16:creationId xmlns:a16="http://schemas.microsoft.com/office/drawing/2014/main" id="{A71990DC-D607-4F06-BD7F-936A6E3ADB06}"/>
              </a:ext>
            </a:extLst>
          </p:cNvPr>
          <p:cNvPicPr>
            <a:picLocks noChangeAspect="1"/>
          </p:cNvPicPr>
          <p:nvPr userDrawn="1"/>
        </p:nvPicPr>
        <p:blipFill rotWithShape="1">
          <a:blip r:embed="rId4" cstate="print">
            <a:duotone>
              <a:prstClr val="black"/>
              <a:srgbClr val="014098">
                <a:tint val="45000"/>
                <a:satMod val="400000"/>
              </a:srgbClr>
            </a:duotone>
          </a:blip>
          <a:srcRect r="1346"/>
          <a:stretch/>
        </p:blipFill>
        <p:spPr>
          <a:xfrm>
            <a:off x="12549" y="274183"/>
            <a:ext cx="12166903" cy="411617"/>
          </a:xfrm>
          <a:prstGeom prst="rect">
            <a:avLst/>
          </a:prstGeom>
        </p:spPr>
      </p:pic>
    </p:spTree>
    <p:extLst>
      <p:ext uri="{BB962C8B-B14F-4D97-AF65-F5344CB8AC3E}">
        <p14:creationId xmlns:p14="http://schemas.microsoft.com/office/powerpoint/2010/main" val="434523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88" r:id="rId1"/>
    <p:sldLayoutId id="2147483698" r:id="rId2"/>
    <p:sldLayoutId id="2147483691" r:id="rId3"/>
    <p:sldLayoutId id="2147483686" r:id="rId4"/>
    <p:sldLayoutId id="2147483692" r:id="rId5"/>
    <p:sldLayoutId id="2147483700" r:id="rId6"/>
    <p:sldLayoutId id="2147483697"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40154189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93" r:id="rId4"/>
    <p:sldLayoutId id="2147483684" r:id="rId5"/>
    <p:sldLayoutId id="2147483685" r:id="rId6"/>
    <p:sldLayoutId id="2147483689"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6" userDrawn="1">
          <p15:clr>
            <a:srgbClr val="F26B43"/>
          </p15:clr>
        </p15:guide>
        <p15:guide id="2" pos="7488">
          <p15:clr>
            <a:srgbClr val="F26B43"/>
          </p15:clr>
        </p15:guide>
        <p15:guide id="3" orient="horz" pos="432">
          <p15:clr>
            <a:srgbClr val="F26B43"/>
          </p15:clr>
        </p15:guide>
        <p15:guide id="4" orient="horz" pos="482" userDrawn="1">
          <p15:clr>
            <a:srgbClr val="F26B43"/>
          </p15:clr>
        </p15:guide>
        <p15:guide id="5" orient="horz" pos="4104">
          <p15:clr>
            <a:srgbClr val="F26B43"/>
          </p15:clr>
        </p15:guide>
        <p15:guide id="6"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5.png"/><Relationship Id="rId2" Type="http://schemas.openxmlformats.org/officeDocument/2006/relationships/slideLayout" Target="../slideLayouts/slideLayout14.xml"/><Relationship Id="rId1" Type="http://schemas.openxmlformats.org/officeDocument/2006/relationships/tags" Target="../tags/tag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5.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6.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8.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327CD2E6-8829-4216-99DD-BEE3D727A3BF}"/>
              </a:ext>
            </a:extLst>
          </p:cNvPr>
          <p:cNvSpPr txBox="1">
            <a:spLocks/>
          </p:cNvSpPr>
          <p:nvPr/>
        </p:nvSpPr>
        <p:spPr>
          <a:xfrm>
            <a:off x="3430031" y="4053173"/>
            <a:ext cx="5331939" cy="953271"/>
          </a:xfrm>
          <a:prstGeom prst="rect">
            <a:avLst/>
          </a:prstGeom>
          <a:noFill/>
          <a:effectLst>
            <a:outerShdw blurRad="50800" dist="38100" dir="2700000" algn="tl" rotWithShape="0">
              <a:prstClr val="black">
                <a:alpha val="40000"/>
              </a:prstClr>
            </a:outerShdw>
          </a:effectLst>
        </p:spPr>
        <p:txBody>
          <a:bodyPr anchor="ctr">
            <a:noAutofit/>
          </a:bodyPr>
          <a:lstStyle>
            <a:lvl1pPr algn="ctr" defTabSz="914400" rtl="0" eaLnBrk="1" latinLnBrk="0" hangingPunct="1">
              <a:lnSpc>
                <a:spcPct val="90000"/>
              </a:lnSpc>
              <a:spcBef>
                <a:spcPct val="0"/>
              </a:spcBef>
              <a:buNone/>
              <a:defRPr sz="3600" b="1" kern="1200">
                <a:solidFill>
                  <a:srgbClr val="2F5577"/>
                </a:solidFill>
                <a:latin typeface="+mj-lt"/>
                <a:ea typeface="+mj-ea"/>
                <a:cs typeface="+mj-cs"/>
              </a:defRPr>
            </a:lvl1pPr>
          </a:lstStyle>
          <a:p>
            <a:r>
              <a:rPr lang="zh-CN" altLang="en-US" sz="3200" dirty="0">
                <a:solidFill>
                  <a:schemeClr val="bg1"/>
                </a:solidFill>
              </a:rPr>
              <a:t>开题报告</a:t>
            </a:r>
          </a:p>
        </p:txBody>
      </p:sp>
      <p:sp>
        <p:nvSpPr>
          <p:cNvPr id="4" name="标题 1">
            <a:extLst>
              <a:ext uri="{FF2B5EF4-FFF2-40B4-BE49-F238E27FC236}">
                <a16:creationId xmlns:a16="http://schemas.microsoft.com/office/drawing/2014/main" id="{C0A938B2-E07C-4B9F-AED6-EC1DDBA6D441}"/>
              </a:ext>
            </a:extLst>
          </p:cNvPr>
          <p:cNvSpPr txBox="1">
            <a:spLocks/>
          </p:cNvSpPr>
          <p:nvPr/>
        </p:nvSpPr>
        <p:spPr>
          <a:xfrm>
            <a:off x="0" y="2769884"/>
            <a:ext cx="12191999" cy="953271"/>
          </a:xfrm>
          <a:prstGeom prst="rect">
            <a:avLst/>
          </a:prstGeom>
          <a:solidFill>
            <a:schemeClr val="bg1">
              <a:alpha val="70000"/>
            </a:schemeClr>
          </a:solidFill>
          <a:effectLst/>
        </p:spPr>
        <p:txBody>
          <a:bodyPr anchor="ctr">
            <a:noAutofit/>
          </a:bodyPr>
          <a:lstStyle>
            <a:lvl1pPr algn="ctr" defTabSz="914400" rtl="0" eaLnBrk="1" latinLnBrk="0" hangingPunct="1">
              <a:lnSpc>
                <a:spcPct val="90000"/>
              </a:lnSpc>
              <a:spcBef>
                <a:spcPct val="0"/>
              </a:spcBef>
              <a:buNone/>
              <a:defRPr sz="3600" b="1" kern="1200">
                <a:solidFill>
                  <a:srgbClr val="2F5577"/>
                </a:solidFill>
                <a:latin typeface="+mj-lt"/>
                <a:ea typeface="+mj-ea"/>
                <a:cs typeface="+mj-cs"/>
              </a:defRPr>
            </a:lvl1pPr>
          </a:lstStyle>
          <a:p>
            <a:r>
              <a:rPr lang="zh-CN" altLang="en-US" sz="4400" dirty="0">
                <a:solidFill>
                  <a:srgbClr val="124D9F"/>
                </a:solidFill>
                <a:effectLst>
                  <a:outerShdw blurRad="50800" dist="38100" algn="l" rotWithShape="0">
                    <a:prstClr val="black">
                      <a:alpha val="40000"/>
                    </a:prstClr>
                  </a:outerShdw>
                </a:effectLst>
              </a:rPr>
              <a:t>基于强化学习的无人集群抗干扰研究</a:t>
            </a:r>
          </a:p>
        </p:txBody>
      </p:sp>
      <p:grpSp>
        <p:nvGrpSpPr>
          <p:cNvPr id="5" name="组合 4">
            <a:extLst>
              <a:ext uri="{FF2B5EF4-FFF2-40B4-BE49-F238E27FC236}">
                <a16:creationId xmlns:a16="http://schemas.microsoft.com/office/drawing/2014/main" id="{59F75007-9102-4302-831B-FA3A9EB048D2}"/>
              </a:ext>
            </a:extLst>
          </p:cNvPr>
          <p:cNvGrpSpPr/>
          <p:nvPr/>
        </p:nvGrpSpPr>
        <p:grpSpPr>
          <a:xfrm>
            <a:off x="4710532" y="5139554"/>
            <a:ext cx="2770937" cy="953271"/>
            <a:chOff x="5105369" y="4062207"/>
            <a:chExt cx="2770937" cy="953271"/>
          </a:xfrm>
        </p:grpSpPr>
        <p:sp>
          <p:nvSpPr>
            <p:cNvPr id="6" name="voice-microphone-symbol_26706">
              <a:extLst>
                <a:ext uri="{FF2B5EF4-FFF2-40B4-BE49-F238E27FC236}">
                  <a16:creationId xmlns:a16="http://schemas.microsoft.com/office/drawing/2014/main" id="{8730D1AD-C49E-4894-8228-0529220205DB}"/>
                </a:ext>
              </a:extLst>
            </p:cNvPr>
            <p:cNvSpPr/>
            <p:nvPr userDrawn="1"/>
          </p:nvSpPr>
          <p:spPr>
            <a:xfrm>
              <a:off x="5322417" y="4337859"/>
              <a:ext cx="313559" cy="401966"/>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2828" h="608768">
                  <a:moveTo>
                    <a:pt x="26237" y="155244"/>
                  </a:moveTo>
                  <a:lnTo>
                    <a:pt x="64831" y="155244"/>
                  </a:lnTo>
                  <a:lnTo>
                    <a:pt x="64831" y="309528"/>
                  </a:lnTo>
                  <a:cubicBezTo>
                    <a:pt x="64831" y="395814"/>
                    <a:pt x="135135" y="466021"/>
                    <a:pt x="221541" y="466021"/>
                  </a:cubicBezTo>
                  <a:cubicBezTo>
                    <a:pt x="308070" y="466021"/>
                    <a:pt x="378375" y="395814"/>
                    <a:pt x="378375" y="309528"/>
                  </a:cubicBezTo>
                  <a:lnTo>
                    <a:pt x="378375" y="155244"/>
                  </a:lnTo>
                  <a:lnTo>
                    <a:pt x="416846" y="155244"/>
                  </a:lnTo>
                  <a:cubicBezTo>
                    <a:pt x="416846" y="155244"/>
                    <a:pt x="444132" y="171446"/>
                    <a:pt x="442780" y="188261"/>
                  </a:cubicBezTo>
                  <a:cubicBezTo>
                    <a:pt x="442043" y="198939"/>
                    <a:pt x="428031" y="210968"/>
                    <a:pt x="416846" y="218946"/>
                  </a:cubicBezTo>
                  <a:lnTo>
                    <a:pt x="416846" y="309528"/>
                  </a:lnTo>
                  <a:cubicBezTo>
                    <a:pt x="416846" y="401215"/>
                    <a:pt x="353055" y="478295"/>
                    <a:pt x="267510" y="499039"/>
                  </a:cubicBezTo>
                  <a:lnTo>
                    <a:pt x="267510" y="567527"/>
                  </a:lnTo>
                  <a:lnTo>
                    <a:pt x="303277" y="567527"/>
                  </a:lnTo>
                  <a:lnTo>
                    <a:pt x="303277" y="608768"/>
                  </a:lnTo>
                  <a:lnTo>
                    <a:pt x="267510" y="608768"/>
                  </a:lnTo>
                  <a:lnTo>
                    <a:pt x="175327" y="608768"/>
                  </a:lnTo>
                  <a:lnTo>
                    <a:pt x="139560" y="608768"/>
                  </a:lnTo>
                  <a:lnTo>
                    <a:pt x="139560" y="567527"/>
                  </a:lnTo>
                  <a:lnTo>
                    <a:pt x="175327" y="567527"/>
                  </a:lnTo>
                  <a:lnTo>
                    <a:pt x="175327" y="498916"/>
                  </a:lnTo>
                  <a:cubicBezTo>
                    <a:pt x="89904" y="478173"/>
                    <a:pt x="26237" y="401092"/>
                    <a:pt x="26237" y="309528"/>
                  </a:cubicBezTo>
                  <a:lnTo>
                    <a:pt x="26237" y="219191"/>
                  </a:lnTo>
                  <a:cubicBezTo>
                    <a:pt x="15052" y="211091"/>
                    <a:pt x="794" y="198939"/>
                    <a:pt x="57" y="188261"/>
                  </a:cubicBezTo>
                  <a:cubicBezTo>
                    <a:pt x="-1418" y="170341"/>
                    <a:pt x="26237" y="155244"/>
                    <a:pt x="26237" y="155244"/>
                  </a:cubicBezTo>
                  <a:close/>
                  <a:moveTo>
                    <a:pt x="221393" y="0"/>
                  </a:moveTo>
                  <a:cubicBezTo>
                    <a:pt x="282227" y="0"/>
                    <a:pt x="331510" y="49215"/>
                    <a:pt x="331510" y="109967"/>
                  </a:cubicBezTo>
                  <a:lnTo>
                    <a:pt x="331510" y="298236"/>
                  </a:lnTo>
                  <a:cubicBezTo>
                    <a:pt x="331510" y="358865"/>
                    <a:pt x="282227" y="408080"/>
                    <a:pt x="221393" y="408080"/>
                  </a:cubicBezTo>
                  <a:cubicBezTo>
                    <a:pt x="160557" y="408080"/>
                    <a:pt x="111275" y="358865"/>
                    <a:pt x="111275" y="298236"/>
                  </a:cubicBezTo>
                  <a:lnTo>
                    <a:pt x="111275" y="109967"/>
                  </a:lnTo>
                  <a:cubicBezTo>
                    <a:pt x="111275" y="49215"/>
                    <a:pt x="160557" y="0"/>
                    <a:pt x="2213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latin typeface="+mn-ea"/>
              </a:endParaRPr>
            </a:p>
          </p:txBody>
        </p:sp>
        <p:sp>
          <p:nvSpPr>
            <p:cNvPr id="7" name="标题 1">
              <a:extLst>
                <a:ext uri="{FF2B5EF4-FFF2-40B4-BE49-F238E27FC236}">
                  <a16:creationId xmlns:a16="http://schemas.microsoft.com/office/drawing/2014/main" id="{2703FF3E-AB4E-47CF-B6F5-D76DBBC56045}"/>
                </a:ext>
              </a:extLst>
            </p:cNvPr>
            <p:cNvSpPr txBox="1">
              <a:spLocks/>
            </p:cNvSpPr>
            <p:nvPr userDrawn="1"/>
          </p:nvSpPr>
          <p:spPr>
            <a:xfrm>
              <a:off x="5105369" y="4062207"/>
              <a:ext cx="2770937" cy="953271"/>
            </a:xfrm>
            <a:prstGeom prst="rect">
              <a:avLst/>
            </a:prstGeom>
            <a:noFill/>
            <a:effectLst/>
          </p:spPr>
          <p:txBody>
            <a:bodyPr anchor="ctr">
              <a:noAutofit/>
            </a:bodyPr>
            <a:lstStyle>
              <a:lvl1pPr algn="ctr" defTabSz="914400" rtl="0" eaLnBrk="1" latinLnBrk="0" hangingPunct="1">
                <a:lnSpc>
                  <a:spcPct val="90000"/>
                </a:lnSpc>
                <a:spcBef>
                  <a:spcPct val="0"/>
                </a:spcBef>
                <a:buNone/>
                <a:defRPr sz="3600" b="1" kern="1200">
                  <a:solidFill>
                    <a:srgbClr val="2F5577"/>
                  </a:solidFill>
                  <a:latin typeface="+mj-lt"/>
                  <a:ea typeface="+mj-ea"/>
                  <a:cs typeface="+mj-cs"/>
                </a:defRPr>
              </a:lvl1pPr>
            </a:lstStyle>
            <a:p>
              <a:r>
                <a:rPr lang="zh-CN" altLang="en-US" sz="2800" dirty="0">
                  <a:solidFill>
                    <a:schemeClr val="bg1"/>
                  </a:solidFill>
                  <a:latin typeface="+mn-ea"/>
                  <a:ea typeface="+mn-ea"/>
                </a:rPr>
                <a:t>何运璐</a:t>
              </a:r>
            </a:p>
          </p:txBody>
        </p:sp>
      </p:grpSp>
      <p:sp>
        <p:nvSpPr>
          <p:cNvPr id="8" name="灯片编号占位符 7">
            <a:extLst>
              <a:ext uri="{FF2B5EF4-FFF2-40B4-BE49-F238E27FC236}">
                <a16:creationId xmlns:a16="http://schemas.microsoft.com/office/drawing/2014/main" id="{DE6A29DF-96E4-4459-B5DC-D20DEA72954B}"/>
              </a:ext>
            </a:extLst>
          </p:cNvPr>
          <p:cNvSpPr>
            <a:spLocks noGrp="1"/>
          </p:cNvSpPr>
          <p:nvPr>
            <p:ph type="sldNum" sz="quarter" idx="10"/>
          </p:nvPr>
        </p:nvSpPr>
        <p:spPr/>
        <p:txBody>
          <a:bodyPr/>
          <a:lstStyle/>
          <a:p>
            <a:fld id="{548644C6-89F0-466C-949F-E70AD72679A8}" type="slidenum">
              <a:rPr lang="zh-CN" altLang="en-US" smtClean="0"/>
              <a:t>1</a:t>
            </a:fld>
            <a:endParaRPr lang="zh-CN" altLang="en-US"/>
          </a:p>
        </p:txBody>
      </p:sp>
    </p:spTree>
    <p:extLst>
      <p:ext uri="{BB962C8B-B14F-4D97-AF65-F5344CB8AC3E}">
        <p14:creationId xmlns:p14="http://schemas.microsoft.com/office/powerpoint/2010/main" val="739615153"/>
      </p:ext>
    </p:extLst>
  </p:cSld>
  <p:clrMapOvr>
    <a:masterClrMapping/>
  </p:clrMapOvr>
  <mc:AlternateContent xmlns:mc="http://schemas.openxmlformats.org/markup-compatibility/2006" xmlns:p14="http://schemas.microsoft.com/office/powerpoint/2010/main">
    <mc:Choice Requires="p14">
      <p:transition spd="slow" p14:dur="2000" advTm="11545"/>
    </mc:Choice>
    <mc:Fallback xmlns="">
      <p:transition spd="slow" advTm="115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D722336-EF86-4B34-80EA-D1DBAB5BE0CC}"/>
              </a:ext>
            </a:extLst>
          </p:cNvPr>
          <p:cNvSpPr/>
          <p:nvPr/>
        </p:nvSpPr>
        <p:spPr>
          <a:xfrm>
            <a:off x="4732020" y="1457324"/>
            <a:ext cx="6720840" cy="4981576"/>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341B7134-8C88-4788-BDDC-E3175EB233AF}"/>
              </a:ext>
            </a:extLst>
          </p:cNvPr>
          <p:cNvSpPr txBox="1"/>
          <p:nvPr/>
        </p:nvSpPr>
        <p:spPr>
          <a:xfrm>
            <a:off x="4726627" y="1118473"/>
            <a:ext cx="6744409" cy="369332"/>
          </a:xfrm>
          <a:prstGeom prst="rect">
            <a:avLst/>
          </a:prstGeom>
          <a:solidFill>
            <a:srgbClr val="004098"/>
          </a:solidFill>
        </p:spPr>
        <p:txBody>
          <a:bodyPr wrap="square" rtlCol="0">
            <a:spAutoFit/>
          </a:bodyPr>
          <a:lstStyle/>
          <a:p>
            <a:pPr algn="ctr"/>
            <a:r>
              <a:rPr lang="zh-CN" altLang="en-US" dirty="0">
                <a:solidFill>
                  <a:schemeClr val="bg1"/>
                </a:solidFill>
              </a:rPr>
              <a:t>主要挑战</a:t>
            </a:r>
          </a:p>
        </p:txBody>
      </p:sp>
      <p:sp>
        <p:nvSpPr>
          <p:cNvPr id="6" name="矩形 5">
            <a:extLst>
              <a:ext uri="{FF2B5EF4-FFF2-40B4-BE49-F238E27FC236}">
                <a16:creationId xmlns:a16="http://schemas.microsoft.com/office/drawing/2014/main" id="{DD94515C-B390-4302-BE6A-5F209613F21A}"/>
              </a:ext>
            </a:extLst>
          </p:cNvPr>
          <p:cNvSpPr/>
          <p:nvPr/>
        </p:nvSpPr>
        <p:spPr>
          <a:xfrm>
            <a:off x="274320" y="1457324"/>
            <a:ext cx="3893820" cy="4821556"/>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40DE6412-7105-4529-A8B5-0009CE517053}"/>
              </a:ext>
            </a:extLst>
          </p:cNvPr>
          <p:cNvSpPr txBox="1"/>
          <p:nvPr/>
        </p:nvSpPr>
        <p:spPr>
          <a:xfrm>
            <a:off x="783144" y="84871"/>
            <a:ext cx="713793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研究挑战与创新点</a:t>
            </a:r>
          </a:p>
        </p:txBody>
      </p:sp>
      <p:sp>
        <p:nvSpPr>
          <p:cNvPr id="2" name="灯片编号占位符 1">
            <a:extLst>
              <a:ext uri="{FF2B5EF4-FFF2-40B4-BE49-F238E27FC236}">
                <a16:creationId xmlns:a16="http://schemas.microsoft.com/office/drawing/2014/main" id="{531304F0-CC34-40AE-8BD8-7150D0C4E64A}"/>
              </a:ext>
            </a:extLst>
          </p:cNvPr>
          <p:cNvSpPr>
            <a:spLocks noGrp="1"/>
          </p:cNvSpPr>
          <p:nvPr>
            <p:ph type="sldNum" sz="quarter" idx="10"/>
          </p:nvPr>
        </p:nvSpPr>
        <p:spPr/>
        <p:txBody>
          <a:bodyPr vert="horz" lIns="91440" tIns="45720" rIns="91440" bIns="45720" rtlCol="0" anchor="ctr"/>
          <a:lstStyle/>
          <a:p>
            <a:fld id="{548644C6-89F0-466C-949F-E70AD72679A8}" type="slidenum">
              <a:rPr lang="zh-CN" altLang="en-US" sz="1800">
                <a:solidFill>
                  <a:srgbClr val="004098"/>
                </a:solidFill>
              </a:rPr>
              <a:pPr/>
              <a:t>10</a:t>
            </a:fld>
            <a:endParaRPr lang="zh-CN" altLang="en-US" sz="1800" dirty="0">
              <a:solidFill>
                <a:srgbClr val="004098"/>
              </a:solidFill>
            </a:endParaRPr>
          </a:p>
        </p:txBody>
      </p:sp>
      <p:sp>
        <p:nvSpPr>
          <p:cNvPr id="4" name="文本框 3">
            <a:extLst>
              <a:ext uri="{FF2B5EF4-FFF2-40B4-BE49-F238E27FC236}">
                <a16:creationId xmlns:a16="http://schemas.microsoft.com/office/drawing/2014/main" id="{1634CF17-71A5-47B4-90E2-A650A1940AC5}"/>
              </a:ext>
            </a:extLst>
          </p:cNvPr>
          <p:cNvSpPr txBox="1"/>
          <p:nvPr/>
        </p:nvSpPr>
        <p:spPr>
          <a:xfrm>
            <a:off x="474383" y="1793875"/>
            <a:ext cx="3465157" cy="4801314"/>
          </a:xfrm>
          <a:prstGeom prst="rect">
            <a:avLst/>
          </a:prstGeom>
          <a:noFill/>
        </p:spPr>
        <p:txBody>
          <a:bodyPr wrap="square" rtlCol="0">
            <a:spAutoFit/>
          </a:bodyPr>
          <a:lstStyle/>
          <a:p>
            <a:pPr marL="342900" indent="-342900">
              <a:lnSpc>
                <a:spcPct val="150000"/>
              </a:lnSpc>
              <a:buFont typeface="+mj-ea"/>
              <a:buAutoNum type="circleNumDbPlain"/>
            </a:pPr>
            <a:r>
              <a:rPr lang="zh-CN" altLang="en-US" dirty="0">
                <a:solidFill>
                  <a:srgbClr val="004098"/>
                </a:solidFill>
              </a:rPr>
              <a:t>基于全局信息的联合抗干扰模型：</a:t>
            </a:r>
            <a:r>
              <a:rPr lang="zh-CN" altLang="en-US" dirty="0"/>
              <a:t>与以往单一抗干扰手段不同，联合多种抗干扰手段，优化输出决策</a:t>
            </a:r>
            <a:endParaRPr lang="en-US" altLang="zh-CN" dirty="0"/>
          </a:p>
          <a:p>
            <a:pPr marL="342900" indent="-342900">
              <a:lnSpc>
                <a:spcPct val="150000"/>
              </a:lnSpc>
              <a:buFont typeface="+mj-ea"/>
              <a:buAutoNum type="circleNumDbPlain"/>
            </a:pPr>
            <a:endParaRPr lang="en-US" altLang="zh-CN" dirty="0">
              <a:solidFill>
                <a:srgbClr val="004098"/>
              </a:solidFill>
            </a:endParaRPr>
          </a:p>
          <a:p>
            <a:pPr marL="342900" indent="-342900">
              <a:lnSpc>
                <a:spcPct val="150000"/>
              </a:lnSpc>
              <a:buFont typeface="+mj-ea"/>
              <a:buAutoNum type="circleNumDbPlain"/>
            </a:pPr>
            <a:r>
              <a:rPr lang="zh-CN" altLang="en-US" dirty="0">
                <a:solidFill>
                  <a:srgbClr val="004098"/>
                </a:solidFill>
              </a:rPr>
              <a:t>基于多智能体的分布式联合抗干扰模型：</a:t>
            </a:r>
            <a:r>
              <a:rPr lang="zh-CN" altLang="en-US" dirty="0"/>
              <a:t>分布式和可扩展性，不依赖全局信息，避免了全局信息交互的问题，应用价值高</a:t>
            </a:r>
            <a:endParaRPr lang="en-US" altLang="zh-CN" dirty="0"/>
          </a:p>
          <a:p>
            <a:pPr marL="342900" indent="-342900">
              <a:buFont typeface="+mj-ea"/>
              <a:buAutoNum type="circleNumDbPlain"/>
            </a:pPr>
            <a:endParaRPr lang="en-US" altLang="zh-CN" dirty="0"/>
          </a:p>
          <a:p>
            <a:pPr marL="342900" indent="-342900">
              <a:buFont typeface="+mj-ea"/>
              <a:buAutoNum type="circleNumDbPlain"/>
            </a:pPr>
            <a:endParaRPr lang="en-US" altLang="zh-CN" dirty="0"/>
          </a:p>
        </p:txBody>
      </p:sp>
      <p:sp>
        <p:nvSpPr>
          <p:cNvPr id="5" name="文本框 4">
            <a:extLst>
              <a:ext uri="{FF2B5EF4-FFF2-40B4-BE49-F238E27FC236}">
                <a16:creationId xmlns:a16="http://schemas.microsoft.com/office/drawing/2014/main" id="{16AD82C3-C679-455D-B39B-6A111EBBCCAE}"/>
              </a:ext>
            </a:extLst>
          </p:cNvPr>
          <p:cNvSpPr txBox="1"/>
          <p:nvPr/>
        </p:nvSpPr>
        <p:spPr>
          <a:xfrm>
            <a:off x="4832604" y="1754123"/>
            <a:ext cx="6605016" cy="4752391"/>
          </a:xfrm>
          <a:prstGeom prst="rect">
            <a:avLst/>
          </a:prstGeom>
          <a:noFill/>
        </p:spPr>
        <p:txBody>
          <a:bodyPr wrap="square" rtlCol="0">
            <a:spAutoFit/>
          </a:bodyPr>
          <a:lstStyle/>
          <a:p>
            <a:pPr indent="304800" algn="just">
              <a:lnSpc>
                <a:spcPct val="200000"/>
              </a:lnSpc>
            </a:pPr>
            <a:r>
              <a:rPr lang="en-US" altLang="zh-CN" sz="1800" kern="100" dirty="0">
                <a:effectLst/>
                <a:latin typeface="+mn-ea"/>
                <a:cs typeface="宋体" panose="02010600030101010101" pitchFamily="2" charset="-122"/>
              </a:rPr>
              <a:t>1)</a:t>
            </a:r>
            <a:r>
              <a:rPr lang="zh-CN" altLang="zh-CN" sz="1800" kern="100" dirty="0">
                <a:effectLst/>
                <a:latin typeface="+mn-ea"/>
                <a:cs typeface="宋体" panose="02010600030101010101" pitchFamily="2" charset="-122"/>
              </a:rPr>
              <a:t>集中式</a:t>
            </a:r>
            <a:r>
              <a:rPr lang="zh-CN" altLang="en-US" sz="1800" kern="100" dirty="0">
                <a:effectLst/>
                <a:latin typeface="+mn-ea"/>
                <a:cs typeface="宋体" panose="02010600030101010101" pitchFamily="2" charset="-122"/>
              </a:rPr>
              <a:t>决策模型下</a:t>
            </a:r>
            <a:r>
              <a:rPr lang="zh-CN" altLang="en-US" sz="1800" kern="100" dirty="0">
                <a:solidFill>
                  <a:srgbClr val="004098"/>
                </a:solidFill>
                <a:effectLst/>
                <a:latin typeface="+mn-ea"/>
                <a:cs typeface="宋体" panose="02010600030101010101" pitchFamily="2" charset="-122"/>
              </a:rPr>
              <a:t>动作空间复杂度高</a:t>
            </a:r>
            <a:r>
              <a:rPr lang="zh-CN" altLang="en-US" sz="1800" kern="100" dirty="0">
                <a:effectLst/>
                <a:latin typeface="+mn-ea"/>
                <a:cs typeface="宋体" panose="02010600030101010101" pitchFamily="2" charset="-122"/>
              </a:rPr>
              <a:t>，模型训练难度较大</a:t>
            </a:r>
            <a:r>
              <a:rPr lang="zh-CN" altLang="zh-CN" sz="1800" kern="100" dirty="0">
                <a:effectLst/>
                <a:latin typeface="+mn-ea"/>
                <a:cs typeface="宋体" panose="02010600030101010101" pitchFamily="2" charset="-122"/>
              </a:rPr>
              <a:t>。</a:t>
            </a:r>
          </a:p>
          <a:p>
            <a:pPr indent="304800" algn="just">
              <a:lnSpc>
                <a:spcPct val="150000"/>
              </a:lnSpc>
            </a:pPr>
            <a:r>
              <a:rPr lang="en-US" altLang="zh-CN" sz="1800" kern="100" dirty="0">
                <a:effectLst/>
                <a:latin typeface="+mn-ea"/>
                <a:cs typeface="宋体" panose="02010600030101010101" pitchFamily="2" charset="-122"/>
              </a:rPr>
              <a:t>2)</a:t>
            </a:r>
            <a:r>
              <a:rPr lang="zh-CN" altLang="zh-CN" sz="1800" kern="100" dirty="0">
                <a:effectLst/>
                <a:latin typeface="+mn-ea"/>
                <a:cs typeface="宋体" panose="02010600030101010101" pitchFamily="2" charset="-122"/>
              </a:rPr>
              <a:t>引入多智能体强化学习算法以提高对环境的建模能力优化</a:t>
            </a:r>
            <a:r>
              <a:rPr lang="zh-CN" altLang="zh-CN" sz="1800" kern="100" dirty="0">
                <a:solidFill>
                  <a:srgbClr val="004098"/>
                </a:solidFill>
                <a:effectLst/>
                <a:latin typeface="+mn-ea"/>
                <a:cs typeface="宋体" panose="02010600030101010101" pitchFamily="2" charset="-122"/>
              </a:rPr>
              <a:t>分布式决策</a:t>
            </a:r>
            <a:r>
              <a:rPr lang="zh-CN" altLang="en-US" sz="1800" kern="100" dirty="0">
                <a:effectLst/>
                <a:latin typeface="+mn-ea"/>
                <a:cs typeface="宋体" panose="02010600030101010101" pitchFamily="2" charset="-122"/>
              </a:rPr>
              <a:t>，节点之间的合作关系</a:t>
            </a:r>
            <a:r>
              <a:rPr lang="zh-CN" altLang="en-US" kern="100" dirty="0">
                <a:latin typeface="+mn-ea"/>
                <a:cs typeface="宋体" panose="02010600030101010101" pitchFamily="2" charset="-122"/>
              </a:rPr>
              <a:t>建模复杂。</a:t>
            </a:r>
            <a:endParaRPr lang="zh-CN" altLang="zh-CN" sz="1800" kern="100" dirty="0">
              <a:effectLst/>
              <a:latin typeface="+mn-ea"/>
              <a:cs typeface="宋体" panose="02010600030101010101" pitchFamily="2" charset="-122"/>
            </a:endParaRPr>
          </a:p>
          <a:p>
            <a:pPr indent="304800" algn="just">
              <a:lnSpc>
                <a:spcPct val="150000"/>
              </a:lnSpc>
            </a:pPr>
            <a:r>
              <a:rPr lang="en-US" altLang="zh-CN" sz="1800" kern="100" dirty="0">
                <a:effectLst/>
                <a:latin typeface="+mn-ea"/>
                <a:cs typeface="宋体" panose="02010600030101010101" pitchFamily="2" charset="-122"/>
              </a:rPr>
              <a:t>3)</a:t>
            </a:r>
            <a:r>
              <a:rPr lang="zh-CN" altLang="zh-CN" sz="1800" kern="100" dirty="0">
                <a:effectLst/>
                <a:latin typeface="+mn-ea"/>
                <a:cs typeface="宋体" panose="02010600030101010101" pitchFamily="2" charset="-122"/>
              </a:rPr>
              <a:t>利用强化学习建模评估不同抗干扰技术对不同干扰器的能力</a:t>
            </a:r>
            <a:r>
              <a:rPr lang="zh-CN" altLang="en-US" sz="1800" kern="100" dirty="0">
                <a:effectLst/>
                <a:latin typeface="+mn-ea"/>
                <a:cs typeface="宋体" panose="02010600030101010101" pitchFamily="2" charset="-122"/>
              </a:rPr>
              <a:t>范围</a:t>
            </a:r>
            <a:r>
              <a:rPr lang="zh-CN" altLang="zh-CN" sz="1800" kern="100" dirty="0">
                <a:effectLst/>
                <a:latin typeface="+mn-ea"/>
                <a:cs typeface="宋体" panose="02010600030101010101" pitchFamily="2" charset="-122"/>
              </a:rPr>
              <a:t>。</a:t>
            </a:r>
          </a:p>
          <a:p>
            <a:pPr indent="304800" algn="just">
              <a:lnSpc>
                <a:spcPct val="150000"/>
              </a:lnSpc>
            </a:pPr>
            <a:r>
              <a:rPr lang="en-US" altLang="zh-CN" sz="1800" kern="100" dirty="0">
                <a:effectLst/>
                <a:latin typeface="+mn-ea"/>
                <a:cs typeface="宋体" panose="02010600030101010101" pitchFamily="2" charset="-122"/>
              </a:rPr>
              <a:t>4)</a:t>
            </a:r>
            <a:r>
              <a:rPr lang="zh-CN" altLang="zh-CN" sz="1800" kern="100" dirty="0">
                <a:effectLst/>
                <a:latin typeface="+mn-ea"/>
                <a:cs typeface="宋体" panose="02010600030101010101" pitchFamily="2" charset="-122"/>
              </a:rPr>
              <a:t>利用强化学习模型优化传统抗干扰技术参数空间</a:t>
            </a:r>
            <a:r>
              <a:rPr lang="zh-CN" altLang="en-US" sz="1800" kern="100" dirty="0">
                <a:effectLst/>
                <a:latin typeface="+mn-ea"/>
                <a:cs typeface="宋体" panose="02010600030101010101" pitchFamily="2" charset="-122"/>
              </a:rPr>
              <a:t>，工作量大</a:t>
            </a:r>
            <a:r>
              <a:rPr lang="zh-CN" altLang="zh-CN" sz="1800" kern="100" dirty="0">
                <a:effectLst/>
                <a:latin typeface="+mn-ea"/>
                <a:cs typeface="宋体" panose="02010600030101010101" pitchFamily="2" charset="-122"/>
              </a:rPr>
              <a:t>。</a:t>
            </a:r>
          </a:p>
          <a:p>
            <a:pPr indent="304800" algn="just">
              <a:lnSpc>
                <a:spcPct val="150000"/>
              </a:lnSpc>
            </a:pPr>
            <a:r>
              <a:rPr lang="en-US" altLang="zh-CN" sz="1800" kern="100" dirty="0">
                <a:effectLst/>
                <a:latin typeface="+mn-ea"/>
                <a:cs typeface="宋体" panose="02010600030101010101" pitchFamily="2" charset="-122"/>
              </a:rPr>
              <a:t>5)</a:t>
            </a:r>
            <a:r>
              <a:rPr lang="zh-CN" altLang="zh-CN" sz="1800" kern="100" dirty="0">
                <a:effectLst/>
                <a:latin typeface="+mn-ea"/>
                <a:cs typeface="宋体" panose="02010600030101010101" pitchFamily="2" charset="-122"/>
              </a:rPr>
              <a:t>融合多种抗干扰技术，实现不同抗干扰技术的最优化组合</a:t>
            </a:r>
            <a:r>
              <a:rPr lang="zh-CN" altLang="en-US" sz="1800" kern="100" dirty="0">
                <a:effectLst/>
                <a:latin typeface="+mn-ea"/>
                <a:cs typeface="宋体" panose="02010600030101010101" pitchFamily="2" charset="-122"/>
              </a:rPr>
              <a:t>，决策难度大。</a:t>
            </a:r>
            <a:endParaRPr lang="zh-CN" altLang="zh-CN" sz="1800" kern="100" dirty="0">
              <a:effectLst/>
              <a:latin typeface="+mn-ea"/>
              <a:cs typeface="宋体" panose="02010600030101010101" pitchFamily="2" charset="-122"/>
            </a:endParaRPr>
          </a:p>
          <a:p>
            <a:pPr indent="304800" algn="just">
              <a:lnSpc>
                <a:spcPct val="150000"/>
              </a:lnSpc>
            </a:pPr>
            <a:r>
              <a:rPr lang="en-US" altLang="zh-CN" sz="1800" kern="100" dirty="0">
                <a:effectLst/>
                <a:latin typeface="+mn-ea"/>
                <a:cs typeface="宋体" panose="02010600030101010101" pitchFamily="2" charset="-122"/>
              </a:rPr>
              <a:t>6)</a:t>
            </a:r>
            <a:r>
              <a:rPr lang="zh-CN" altLang="en-US" kern="100" dirty="0">
                <a:latin typeface="+mn-ea"/>
                <a:cs typeface="宋体" panose="02010600030101010101" pitchFamily="2" charset="-122"/>
              </a:rPr>
              <a:t>需要通过</a:t>
            </a:r>
            <a:r>
              <a:rPr lang="zh-CN" altLang="zh-CN" sz="1800" kern="100" dirty="0">
                <a:effectLst/>
                <a:latin typeface="+mn-ea"/>
                <a:cs typeface="宋体" panose="02010600030101010101" pitchFamily="2" charset="-122"/>
              </a:rPr>
              <a:t>限制参数空间保障模型训练效果以及模型的收敛性。</a:t>
            </a:r>
          </a:p>
        </p:txBody>
      </p:sp>
      <p:sp>
        <p:nvSpPr>
          <p:cNvPr id="7" name="文本框 6">
            <a:extLst>
              <a:ext uri="{FF2B5EF4-FFF2-40B4-BE49-F238E27FC236}">
                <a16:creationId xmlns:a16="http://schemas.microsoft.com/office/drawing/2014/main" id="{32D1782D-EE40-4EE7-BF98-926088C4B89B}"/>
              </a:ext>
            </a:extLst>
          </p:cNvPr>
          <p:cNvSpPr txBox="1"/>
          <p:nvPr/>
        </p:nvSpPr>
        <p:spPr>
          <a:xfrm>
            <a:off x="268927" y="1118473"/>
            <a:ext cx="3907475" cy="369332"/>
          </a:xfrm>
          <a:prstGeom prst="rect">
            <a:avLst/>
          </a:prstGeom>
          <a:solidFill>
            <a:srgbClr val="004098"/>
          </a:solidFill>
        </p:spPr>
        <p:txBody>
          <a:bodyPr wrap="square" rtlCol="0">
            <a:spAutoFit/>
          </a:bodyPr>
          <a:lstStyle/>
          <a:p>
            <a:pPr algn="ctr"/>
            <a:r>
              <a:rPr lang="zh-CN" altLang="en-US" dirty="0">
                <a:solidFill>
                  <a:schemeClr val="bg1"/>
                </a:solidFill>
              </a:rPr>
              <a:t>创新点</a:t>
            </a:r>
          </a:p>
        </p:txBody>
      </p:sp>
    </p:spTree>
    <p:custDataLst>
      <p:tags r:id="rId1"/>
    </p:custDataLst>
    <p:extLst>
      <p:ext uri="{BB962C8B-B14F-4D97-AF65-F5344CB8AC3E}">
        <p14:creationId xmlns:p14="http://schemas.microsoft.com/office/powerpoint/2010/main" val="1127236676"/>
      </p:ext>
    </p:extLst>
  </p:cSld>
  <p:clrMapOvr>
    <a:masterClrMapping/>
  </p:clrMapOvr>
  <mc:AlternateContent xmlns:mc="http://schemas.openxmlformats.org/markup-compatibility/2006" xmlns:p14="http://schemas.microsoft.com/office/powerpoint/2010/main">
    <mc:Choice Requires="p14">
      <p:transition spd="slow" p14:dur="2000" advTm="83756"/>
    </mc:Choice>
    <mc:Fallback xmlns="">
      <p:transition spd="slow" advTm="837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40DE6412-7105-4529-A8B5-0009CE517053}"/>
              </a:ext>
            </a:extLst>
          </p:cNvPr>
          <p:cNvSpPr txBox="1"/>
          <p:nvPr/>
        </p:nvSpPr>
        <p:spPr>
          <a:xfrm>
            <a:off x="783144" y="84871"/>
            <a:ext cx="713793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研究预期成果与计划</a:t>
            </a:r>
          </a:p>
        </p:txBody>
      </p:sp>
      <p:sp>
        <p:nvSpPr>
          <p:cNvPr id="2" name="灯片编号占位符 1">
            <a:extLst>
              <a:ext uri="{FF2B5EF4-FFF2-40B4-BE49-F238E27FC236}">
                <a16:creationId xmlns:a16="http://schemas.microsoft.com/office/drawing/2014/main" id="{531304F0-CC34-40AE-8BD8-7150D0C4E64A}"/>
              </a:ext>
            </a:extLst>
          </p:cNvPr>
          <p:cNvSpPr>
            <a:spLocks noGrp="1"/>
          </p:cNvSpPr>
          <p:nvPr>
            <p:ph type="sldNum" sz="quarter" idx="10"/>
          </p:nvPr>
        </p:nvSpPr>
        <p:spPr/>
        <p:txBody>
          <a:bodyPr vert="horz" lIns="91440" tIns="45720" rIns="91440" bIns="45720" rtlCol="0" anchor="ctr"/>
          <a:lstStyle/>
          <a:p>
            <a:fld id="{548644C6-89F0-466C-949F-E70AD72679A8}" type="slidenum">
              <a:rPr lang="zh-CN" altLang="en-US" sz="1800">
                <a:solidFill>
                  <a:srgbClr val="004098"/>
                </a:solidFill>
              </a:rPr>
              <a:pPr/>
              <a:t>11</a:t>
            </a:fld>
            <a:endParaRPr lang="zh-CN" altLang="en-US" sz="1800" dirty="0">
              <a:solidFill>
                <a:srgbClr val="004098"/>
              </a:solidFill>
            </a:endParaRPr>
          </a:p>
        </p:txBody>
      </p:sp>
      <p:graphicFrame>
        <p:nvGraphicFramePr>
          <p:cNvPr id="4" name="表格 3">
            <a:extLst>
              <a:ext uri="{FF2B5EF4-FFF2-40B4-BE49-F238E27FC236}">
                <a16:creationId xmlns:a16="http://schemas.microsoft.com/office/drawing/2014/main" id="{18A8D579-02E5-4565-B212-421652F71397}"/>
              </a:ext>
            </a:extLst>
          </p:cNvPr>
          <p:cNvGraphicFramePr>
            <a:graphicFrameLocks noGrp="1"/>
          </p:cNvGraphicFramePr>
          <p:nvPr>
            <p:extLst>
              <p:ext uri="{D42A27DB-BD31-4B8C-83A1-F6EECF244321}">
                <p14:modId xmlns:p14="http://schemas.microsoft.com/office/powerpoint/2010/main" val="113695387"/>
              </p:ext>
            </p:extLst>
          </p:nvPr>
        </p:nvGraphicFramePr>
        <p:xfrm>
          <a:off x="1257300" y="2987040"/>
          <a:ext cx="9502139" cy="3427868"/>
        </p:xfrm>
        <a:graphic>
          <a:graphicData uri="http://schemas.openxmlformats.org/drawingml/2006/table">
            <a:tbl>
              <a:tblPr firstRow="1" firstCol="1" bandRow="1">
                <a:tableStyleId>{F5AB1C69-6EDB-4FF4-983F-18BD219EF322}</a:tableStyleId>
              </a:tblPr>
              <a:tblGrid>
                <a:gridCol w="2518332">
                  <a:extLst>
                    <a:ext uri="{9D8B030D-6E8A-4147-A177-3AD203B41FA5}">
                      <a16:colId xmlns:a16="http://schemas.microsoft.com/office/drawing/2014/main" val="2899584551"/>
                    </a:ext>
                  </a:extLst>
                </a:gridCol>
                <a:gridCol w="3446178">
                  <a:extLst>
                    <a:ext uri="{9D8B030D-6E8A-4147-A177-3AD203B41FA5}">
                      <a16:colId xmlns:a16="http://schemas.microsoft.com/office/drawing/2014/main" val="2731143009"/>
                    </a:ext>
                  </a:extLst>
                </a:gridCol>
                <a:gridCol w="3537629">
                  <a:extLst>
                    <a:ext uri="{9D8B030D-6E8A-4147-A177-3AD203B41FA5}">
                      <a16:colId xmlns:a16="http://schemas.microsoft.com/office/drawing/2014/main" val="1435765291"/>
                    </a:ext>
                  </a:extLst>
                </a:gridCol>
              </a:tblGrid>
              <a:tr h="262369">
                <a:tc>
                  <a:txBody>
                    <a:bodyPr/>
                    <a:lstStyle/>
                    <a:p>
                      <a:pPr indent="127000" algn="ctr">
                        <a:lnSpc>
                          <a:spcPct val="150000"/>
                        </a:lnSpc>
                      </a:pPr>
                      <a:r>
                        <a:rPr lang="zh-CN" sz="1200" kern="100" dirty="0">
                          <a:effectLst/>
                        </a:rPr>
                        <a:t>时间</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indent="127000" algn="ctr">
                        <a:lnSpc>
                          <a:spcPct val="150000"/>
                        </a:lnSpc>
                      </a:pPr>
                      <a:r>
                        <a:rPr lang="zh-CN" sz="1200" kern="100" dirty="0">
                          <a:effectLst/>
                        </a:rPr>
                        <a:t>进度</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indent="127000" algn="ctr">
                        <a:lnSpc>
                          <a:spcPct val="150000"/>
                        </a:lnSpc>
                      </a:pPr>
                      <a:r>
                        <a:rPr lang="zh-CN" sz="1200" kern="100" dirty="0">
                          <a:effectLst/>
                        </a:rPr>
                        <a:t>具体内容</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extLst>
                  <a:ext uri="{0D108BD9-81ED-4DB2-BD59-A6C34878D82A}">
                    <a16:rowId xmlns:a16="http://schemas.microsoft.com/office/drawing/2014/main" val="3381887982"/>
                  </a:ext>
                </a:extLst>
              </a:tr>
              <a:tr h="404136">
                <a:tc>
                  <a:txBody>
                    <a:bodyPr/>
                    <a:lstStyle/>
                    <a:p>
                      <a:pPr indent="127000" algn="ctr">
                        <a:lnSpc>
                          <a:spcPct val="150000"/>
                        </a:lnSpc>
                      </a:pPr>
                      <a:r>
                        <a:rPr lang="en-US" sz="1200" kern="100" dirty="0">
                          <a:effectLst/>
                        </a:rPr>
                        <a:t>2024.11</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indent="127000" algn="ctr">
                        <a:lnSpc>
                          <a:spcPct val="150000"/>
                        </a:lnSpc>
                      </a:pPr>
                      <a:r>
                        <a:rPr lang="zh-CN" sz="1200" kern="100" dirty="0">
                          <a:effectLst/>
                        </a:rPr>
                        <a:t>场景建模</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indent="127000" algn="ctr">
                        <a:lnSpc>
                          <a:spcPct val="150000"/>
                        </a:lnSpc>
                      </a:pPr>
                      <a:r>
                        <a:rPr lang="zh-CN" sz="1200" kern="100" dirty="0">
                          <a:effectLst/>
                        </a:rPr>
                        <a:t>建模相应的场景，包括无人机集群和</a:t>
                      </a:r>
                      <a:r>
                        <a:rPr lang="zh-CN" altLang="en-US" sz="1200" kern="100" dirty="0">
                          <a:effectLst/>
                        </a:rPr>
                        <a:t>智能</a:t>
                      </a:r>
                      <a:r>
                        <a:rPr lang="zh-CN" sz="1200" kern="100" dirty="0">
                          <a:effectLst/>
                        </a:rPr>
                        <a:t>干扰机建模</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extLst>
                  <a:ext uri="{0D108BD9-81ED-4DB2-BD59-A6C34878D82A}">
                    <a16:rowId xmlns:a16="http://schemas.microsoft.com/office/drawing/2014/main" val="1840391795"/>
                  </a:ext>
                </a:extLst>
              </a:tr>
              <a:tr h="529651">
                <a:tc>
                  <a:txBody>
                    <a:bodyPr/>
                    <a:lstStyle/>
                    <a:p>
                      <a:pPr indent="127000" algn="ctr">
                        <a:lnSpc>
                          <a:spcPct val="150000"/>
                        </a:lnSpc>
                      </a:pPr>
                      <a:r>
                        <a:rPr lang="en-US" sz="1200" kern="100" dirty="0">
                          <a:effectLst/>
                        </a:rPr>
                        <a:t>2024.12</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indent="127000" algn="ctr">
                        <a:lnSpc>
                          <a:spcPct val="150000"/>
                        </a:lnSpc>
                      </a:pPr>
                      <a:r>
                        <a:rPr lang="zh-CN" sz="1200" kern="100" dirty="0">
                          <a:effectLst/>
                        </a:rPr>
                        <a:t>多种抗干扰算法实现</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indent="127000" algn="ctr">
                        <a:lnSpc>
                          <a:spcPct val="150000"/>
                        </a:lnSpc>
                      </a:pPr>
                      <a:r>
                        <a:rPr lang="zh-CN" sz="1200" kern="100" dirty="0">
                          <a:effectLst/>
                        </a:rPr>
                        <a:t>拟实现包括传统的抗干扰算法（如扩频和跳频技术）和轨迹规划与功率控制算法等</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extLst>
                  <a:ext uri="{0D108BD9-81ED-4DB2-BD59-A6C34878D82A}">
                    <a16:rowId xmlns:a16="http://schemas.microsoft.com/office/drawing/2014/main" val="1339716873"/>
                  </a:ext>
                </a:extLst>
              </a:tr>
              <a:tr h="667446">
                <a:tc>
                  <a:txBody>
                    <a:bodyPr/>
                    <a:lstStyle/>
                    <a:p>
                      <a:pPr indent="127000" algn="ctr">
                        <a:lnSpc>
                          <a:spcPct val="150000"/>
                        </a:lnSpc>
                      </a:pPr>
                      <a:r>
                        <a:rPr lang="en-US" sz="1200" kern="100" dirty="0">
                          <a:effectLst/>
                        </a:rPr>
                        <a:t>2025.01-2025.03</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indent="127000" algn="ctr">
                        <a:lnSpc>
                          <a:spcPct val="150000"/>
                        </a:lnSpc>
                      </a:pPr>
                      <a:r>
                        <a:rPr lang="zh-CN" altLang="en-US" sz="1200" kern="100" dirty="0">
                          <a:effectLst/>
                        </a:rPr>
                        <a:t>集中式</a:t>
                      </a:r>
                      <a:r>
                        <a:rPr lang="zh-CN" sz="1200" kern="100" dirty="0">
                          <a:effectLst/>
                        </a:rPr>
                        <a:t>强化学习模型设计</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indent="127000" algn="ctr">
                        <a:lnSpc>
                          <a:spcPct val="150000"/>
                        </a:lnSpc>
                      </a:pPr>
                      <a:r>
                        <a:rPr lang="zh-CN" sz="1200" kern="100" dirty="0">
                          <a:effectLst/>
                        </a:rPr>
                        <a:t>设计基于价值的强化学习模型，利用</a:t>
                      </a:r>
                      <a:r>
                        <a:rPr lang="en-US" sz="1200" kern="100" dirty="0" err="1">
                          <a:effectLst/>
                        </a:rPr>
                        <a:t>libtorch</a:t>
                      </a:r>
                      <a:r>
                        <a:rPr lang="zh-CN" sz="1200" kern="100" dirty="0">
                          <a:effectLst/>
                        </a:rPr>
                        <a:t>库进行网络模型的设计并融合到</a:t>
                      </a:r>
                      <a:r>
                        <a:rPr lang="en-US" sz="1200" kern="100" dirty="0" err="1">
                          <a:effectLst/>
                        </a:rPr>
                        <a:t>exata</a:t>
                      </a:r>
                      <a:r>
                        <a:rPr lang="zh-CN" sz="1200" kern="100" dirty="0">
                          <a:effectLst/>
                        </a:rPr>
                        <a:t>中实现在线训练和部署</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extLst>
                  <a:ext uri="{0D108BD9-81ED-4DB2-BD59-A6C34878D82A}">
                    <a16:rowId xmlns:a16="http://schemas.microsoft.com/office/drawing/2014/main" val="1525125605"/>
                  </a:ext>
                </a:extLst>
              </a:tr>
              <a:tr h="409239">
                <a:tc>
                  <a:txBody>
                    <a:bodyPr/>
                    <a:lstStyle/>
                    <a:p>
                      <a:pPr indent="127000" algn="ctr">
                        <a:lnSpc>
                          <a:spcPct val="150000"/>
                        </a:lnSpc>
                      </a:pPr>
                      <a:r>
                        <a:rPr lang="en-US" sz="1200" kern="100" dirty="0">
                          <a:effectLst/>
                        </a:rPr>
                        <a:t>2025.04-2025.06</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indent="127000" algn="ctr">
                        <a:lnSpc>
                          <a:spcPct val="150000"/>
                        </a:lnSpc>
                      </a:pPr>
                      <a:r>
                        <a:rPr lang="zh-CN" altLang="en-US" sz="1200" kern="100" dirty="0">
                          <a:effectLst/>
                        </a:rPr>
                        <a:t>集中式</a:t>
                      </a:r>
                      <a:r>
                        <a:rPr lang="zh-CN" sz="1200" kern="100" dirty="0">
                          <a:effectLst/>
                        </a:rPr>
                        <a:t>模型训练与调整</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indent="127000" algn="ctr">
                        <a:lnSpc>
                          <a:spcPct val="150000"/>
                        </a:lnSpc>
                      </a:pPr>
                      <a:r>
                        <a:rPr lang="zh-CN" sz="1200" kern="100" dirty="0">
                          <a:effectLst/>
                        </a:rPr>
                        <a:t>根据效果进行模型结构参数和超参数的调整 </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extLst>
                  <a:ext uri="{0D108BD9-81ED-4DB2-BD59-A6C34878D82A}">
                    <a16:rowId xmlns:a16="http://schemas.microsoft.com/office/drawing/2014/main" val="1620116934"/>
                  </a:ext>
                </a:extLst>
              </a:tr>
              <a:tr h="409239">
                <a:tc>
                  <a:txBody>
                    <a:bodyPr/>
                    <a:lstStyle/>
                    <a:p>
                      <a:pPr marL="0" marR="0" lvl="0" indent="127000" algn="ctr" defTabSz="914400" rtl="0" eaLnBrk="1" fontAlgn="auto" latinLnBrk="0" hangingPunct="1">
                        <a:lnSpc>
                          <a:spcPct val="150000"/>
                        </a:lnSpc>
                        <a:spcBef>
                          <a:spcPts val="0"/>
                        </a:spcBef>
                        <a:spcAft>
                          <a:spcPts val="0"/>
                        </a:spcAft>
                        <a:buClrTx/>
                        <a:buSzTx/>
                        <a:buFontTx/>
                        <a:buNone/>
                        <a:tabLst/>
                        <a:defRPr/>
                      </a:pPr>
                      <a:r>
                        <a:rPr lang="en-US" altLang="zh-CN" sz="1200" kern="100" dirty="0">
                          <a:effectLst/>
                        </a:rPr>
                        <a:t>2025.07-2025.10</a:t>
                      </a:r>
                      <a:endParaRPr lang="zh-CN" alt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marL="0" marR="0" lvl="0" indent="127000" algn="ctr" defTabSz="914400" rtl="0" eaLnBrk="1" fontAlgn="auto" latinLnBrk="0" hangingPunct="1">
                        <a:lnSpc>
                          <a:spcPct val="150000"/>
                        </a:lnSpc>
                        <a:spcBef>
                          <a:spcPts val="0"/>
                        </a:spcBef>
                        <a:spcAft>
                          <a:spcPts val="0"/>
                        </a:spcAft>
                        <a:buClrTx/>
                        <a:buSzTx/>
                        <a:buFontTx/>
                        <a:buNone/>
                        <a:tabLst/>
                        <a:defRPr/>
                      </a:pPr>
                      <a:r>
                        <a:rPr lang="zh-CN" altLang="en-US" sz="1200" kern="100" dirty="0">
                          <a:effectLst/>
                        </a:rPr>
                        <a:t>分布式多智能体</a:t>
                      </a:r>
                      <a:r>
                        <a:rPr lang="zh-CN" altLang="zh-CN" sz="1200" kern="100" dirty="0">
                          <a:effectLst/>
                        </a:rPr>
                        <a:t>模型训练与调整</a:t>
                      </a:r>
                      <a:endParaRPr lang="zh-CN" alt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marL="0" marR="0" lvl="0" indent="127000" algn="ctr" defTabSz="914400" rtl="0" eaLnBrk="1" fontAlgn="auto" latinLnBrk="0" hangingPunct="1">
                        <a:lnSpc>
                          <a:spcPct val="150000"/>
                        </a:lnSpc>
                        <a:spcBef>
                          <a:spcPts val="0"/>
                        </a:spcBef>
                        <a:spcAft>
                          <a:spcPts val="0"/>
                        </a:spcAft>
                        <a:buClrTx/>
                        <a:buSzTx/>
                        <a:buFontTx/>
                        <a:buNone/>
                        <a:tabLst/>
                        <a:defRPr/>
                      </a:pPr>
                      <a:r>
                        <a:rPr lang="zh-CN" altLang="zh-CN" sz="1200" kern="100" dirty="0">
                          <a:effectLst/>
                        </a:rPr>
                        <a:t>根进行模型结构参数和超参数的调整 </a:t>
                      </a:r>
                      <a:endParaRPr lang="zh-CN" alt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extLst>
                  <a:ext uri="{0D108BD9-81ED-4DB2-BD59-A6C34878D82A}">
                    <a16:rowId xmlns:a16="http://schemas.microsoft.com/office/drawing/2014/main" val="2728990028"/>
                  </a:ext>
                </a:extLst>
              </a:tr>
              <a:tr h="332748">
                <a:tc>
                  <a:txBody>
                    <a:bodyPr/>
                    <a:lstStyle/>
                    <a:p>
                      <a:pPr indent="127000" algn="ctr">
                        <a:lnSpc>
                          <a:spcPct val="150000"/>
                        </a:lnSpc>
                      </a:pPr>
                      <a:r>
                        <a:rPr lang="en-US" sz="1200" kern="100" dirty="0">
                          <a:effectLst/>
                        </a:rPr>
                        <a:t>2025.10-2025.11</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tc>
                  <a:txBody>
                    <a:bodyPr/>
                    <a:lstStyle/>
                    <a:p>
                      <a:pPr indent="127000" algn="ctr">
                        <a:lnSpc>
                          <a:spcPct val="150000"/>
                        </a:lnSpc>
                      </a:pPr>
                      <a:r>
                        <a:rPr lang="zh-CN" altLang="en-US" sz="1200" kern="100" dirty="0">
                          <a:solidFill>
                            <a:schemeClr val="dk1"/>
                          </a:solidFill>
                          <a:effectLst/>
                        </a:rPr>
                        <a:t>仿真验证部分</a:t>
                      </a:r>
                      <a:endParaRPr lang="zh-CN" altLang="en-US" sz="1200" kern="100" dirty="0">
                        <a:solidFill>
                          <a:schemeClr val="dk1"/>
                        </a:solidFill>
                        <a:effectLst/>
                        <a:latin typeface="+mn-lt"/>
                        <a:ea typeface="+mn-ea"/>
                        <a:cs typeface="+mn-cs"/>
                      </a:endParaRPr>
                    </a:p>
                  </a:txBody>
                  <a:tcPr marL="56429" marR="56429" marT="0" marB="0" anchor="ctr"/>
                </a:tc>
                <a:tc>
                  <a:txBody>
                    <a:bodyPr/>
                    <a:lstStyle/>
                    <a:p>
                      <a:pPr indent="127000" algn="ctr">
                        <a:lnSpc>
                          <a:spcPct val="150000"/>
                        </a:lnSpc>
                      </a:pPr>
                      <a:r>
                        <a:rPr lang="zh-CN" sz="1200" kern="100" dirty="0">
                          <a:effectLst/>
                        </a:rPr>
                        <a:t>算法实际部署在对应场景中分析抗干扰性能的全方位评估，验证模型的泛化能力</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6429" marR="56429" marT="0" marB="0" anchor="ctr"/>
                </a:tc>
                <a:extLst>
                  <a:ext uri="{0D108BD9-81ED-4DB2-BD59-A6C34878D82A}">
                    <a16:rowId xmlns:a16="http://schemas.microsoft.com/office/drawing/2014/main" val="3128757583"/>
                  </a:ext>
                </a:extLst>
              </a:tr>
            </a:tbl>
          </a:graphicData>
        </a:graphic>
      </p:graphicFrame>
      <p:sp>
        <p:nvSpPr>
          <p:cNvPr id="6" name="矩形 5">
            <a:extLst>
              <a:ext uri="{FF2B5EF4-FFF2-40B4-BE49-F238E27FC236}">
                <a16:creationId xmlns:a16="http://schemas.microsoft.com/office/drawing/2014/main" id="{6415142E-774B-4229-8CE5-C46D24CF7D34}"/>
              </a:ext>
            </a:extLst>
          </p:cNvPr>
          <p:cNvSpPr/>
          <p:nvPr/>
        </p:nvSpPr>
        <p:spPr>
          <a:xfrm>
            <a:off x="268918" y="1157366"/>
            <a:ext cx="11618282" cy="1730614"/>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1B069ABC-A6BF-4768-8266-348EF52A0B75}"/>
              </a:ext>
            </a:extLst>
          </p:cNvPr>
          <p:cNvSpPr txBox="1"/>
          <p:nvPr/>
        </p:nvSpPr>
        <p:spPr>
          <a:xfrm>
            <a:off x="263525" y="818514"/>
            <a:ext cx="11641076" cy="369332"/>
          </a:xfrm>
          <a:prstGeom prst="rect">
            <a:avLst/>
          </a:prstGeom>
          <a:solidFill>
            <a:srgbClr val="004098"/>
          </a:solidFill>
        </p:spPr>
        <p:txBody>
          <a:bodyPr wrap="square" rtlCol="0">
            <a:spAutoFit/>
          </a:bodyPr>
          <a:lstStyle/>
          <a:p>
            <a:pPr algn="ctr"/>
            <a:r>
              <a:rPr lang="zh-CN" altLang="en-US" dirty="0">
                <a:solidFill>
                  <a:schemeClr val="bg1"/>
                </a:solidFill>
              </a:rPr>
              <a:t>研究预期成果</a:t>
            </a:r>
          </a:p>
        </p:txBody>
      </p:sp>
      <p:sp>
        <p:nvSpPr>
          <p:cNvPr id="9" name="文本框 8">
            <a:extLst>
              <a:ext uri="{FF2B5EF4-FFF2-40B4-BE49-F238E27FC236}">
                <a16:creationId xmlns:a16="http://schemas.microsoft.com/office/drawing/2014/main" id="{61A8FF9B-F9E6-4676-BC81-D71A37CDF6E5}"/>
              </a:ext>
            </a:extLst>
          </p:cNvPr>
          <p:cNvSpPr txBox="1"/>
          <p:nvPr/>
        </p:nvSpPr>
        <p:spPr>
          <a:xfrm>
            <a:off x="332324" y="1169786"/>
            <a:ext cx="10661990" cy="1289905"/>
          </a:xfrm>
          <a:prstGeom prst="rect">
            <a:avLst/>
          </a:prstGeom>
          <a:noFill/>
        </p:spPr>
        <p:txBody>
          <a:bodyPr wrap="square" rtlCol="0">
            <a:spAutoFit/>
          </a:bodyPr>
          <a:lstStyle/>
          <a:p>
            <a:pPr indent="304800" algn="just">
              <a:lnSpc>
                <a:spcPct val="150000"/>
              </a:lnSpc>
            </a:pPr>
            <a:r>
              <a:rPr lang="zh-CN" altLang="zh-CN" sz="1800" kern="100" dirty="0">
                <a:effectLst/>
                <a:latin typeface="微软雅黑" panose="020B0703020204020201" pitchFamily="34" charset="-122"/>
                <a:ea typeface="微软雅黑" panose="020B0703020204020201" pitchFamily="34" charset="-122"/>
                <a:cs typeface="宋体" panose="02010600030101010101" pitchFamily="2" charset="-122"/>
              </a:rPr>
              <a:t>本</a:t>
            </a:r>
            <a:r>
              <a:rPr lang="zh-CN" altLang="en-US" sz="1800" kern="100" dirty="0">
                <a:effectLst/>
                <a:latin typeface="微软雅黑" panose="020B0703020204020201" pitchFamily="34" charset="-122"/>
                <a:ea typeface="微软雅黑" panose="020B0703020204020201" pitchFamily="34" charset="-122"/>
                <a:cs typeface="宋体" panose="02010600030101010101" pitchFamily="2" charset="-122"/>
              </a:rPr>
              <a:t>课题</a:t>
            </a:r>
            <a:r>
              <a:rPr lang="zh-CN" altLang="zh-CN" sz="1800" kern="100" dirty="0">
                <a:effectLst/>
                <a:latin typeface="微软雅黑" panose="020B0703020204020201" pitchFamily="34" charset="-122"/>
                <a:ea typeface="微软雅黑" panose="020B0703020204020201" pitchFamily="34" charset="-122"/>
                <a:cs typeface="宋体" panose="02010600030101010101" pitchFamily="2" charset="-122"/>
              </a:rPr>
              <a:t>利用深度强化学习训练模型，模型训练阶段输入的数据为各节点接收机收到的信息，包括到达率、功率以及链路质量等信息，通过设计回报函数指导对应的</a:t>
            </a:r>
            <a:r>
              <a:rPr lang="zh-CN" altLang="zh-CN" sz="1800" kern="100" dirty="0">
                <a:solidFill>
                  <a:srgbClr val="004098"/>
                </a:solidFill>
                <a:effectLst/>
                <a:latin typeface="微软雅黑" panose="020B0703020204020201" pitchFamily="34" charset="-122"/>
                <a:ea typeface="微软雅黑" panose="020B0703020204020201" pitchFamily="34" charset="-122"/>
                <a:cs typeface="宋体" panose="02010600030101010101" pitchFamily="2" charset="-122"/>
              </a:rPr>
              <a:t>抗干扰参数优化</a:t>
            </a:r>
            <a:r>
              <a:rPr lang="zh-CN" altLang="zh-CN" sz="1800" kern="100" dirty="0">
                <a:effectLst/>
                <a:latin typeface="微软雅黑" panose="020B0703020204020201" pitchFamily="34" charset="-122"/>
                <a:ea typeface="微软雅黑" panose="020B0703020204020201" pitchFamily="34" charset="-122"/>
                <a:cs typeface="宋体" panose="02010600030101010101" pitchFamily="2" charset="-122"/>
              </a:rPr>
              <a:t>以及对应的</a:t>
            </a:r>
            <a:r>
              <a:rPr lang="zh-CN" altLang="zh-CN" sz="1800" kern="100" dirty="0">
                <a:solidFill>
                  <a:srgbClr val="004098"/>
                </a:solidFill>
                <a:effectLst/>
                <a:latin typeface="微软雅黑" panose="020B0703020204020201" pitchFamily="34" charset="-122"/>
                <a:ea typeface="微软雅黑" panose="020B0703020204020201" pitchFamily="34" charset="-122"/>
                <a:cs typeface="宋体" panose="02010600030101010101" pitchFamily="2" charset="-122"/>
              </a:rPr>
              <a:t>抗干扰方式选择</a:t>
            </a:r>
            <a:r>
              <a:rPr lang="zh-CN" altLang="zh-CN" sz="1800" kern="100" dirty="0">
                <a:effectLst/>
                <a:latin typeface="微软雅黑" panose="020B0703020204020201" pitchFamily="34" charset="-122"/>
                <a:ea typeface="微软雅黑" panose="020B0703020204020201" pitchFamily="34" charset="-122"/>
                <a:cs typeface="宋体" panose="02010600030101010101" pitchFamily="2" charset="-122"/>
              </a:rPr>
              <a:t>，能够处理在</a:t>
            </a:r>
            <a:r>
              <a:rPr lang="zh-CN" altLang="zh-CN" sz="1800" kern="100" dirty="0">
                <a:solidFill>
                  <a:srgbClr val="004098"/>
                </a:solidFill>
                <a:effectLst/>
                <a:latin typeface="微软雅黑" panose="020B0703020204020201" pitchFamily="34" charset="-122"/>
                <a:ea typeface="微软雅黑" panose="020B0703020204020201" pitchFamily="34" charset="-122"/>
                <a:cs typeface="宋体" panose="02010600030101010101" pitchFamily="2" charset="-122"/>
              </a:rPr>
              <a:t>压制式智能干扰场景下实现针对单一传统抗干扰手段抗干扰能力的提升</a:t>
            </a:r>
            <a:r>
              <a:rPr lang="zh-CN" altLang="zh-CN" sz="1800" kern="100" dirty="0">
                <a:effectLst/>
                <a:latin typeface="微软雅黑" panose="020B0703020204020201" pitchFamily="34" charset="-122"/>
                <a:ea typeface="微软雅黑" panose="020B0703020204020201" pitchFamily="34" charset="-122"/>
                <a:cs typeface="宋体" panose="02010600030101010101" pitchFamily="2" charset="-122"/>
              </a:rPr>
              <a:t>。</a:t>
            </a:r>
          </a:p>
        </p:txBody>
      </p:sp>
      <p:sp>
        <p:nvSpPr>
          <p:cNvPr id="12" name="文本框 11">
            <a:extLst>
              <a:ext uri="{FF2B5EF4-FFF2-40B4-BE49-F238E27FC236}">
                <a16:creationId xmlns:a16="http://schemas.microsoft.com/office/drawing/2014/main" id="{E2A7CD57-45F7-4C9C-BFE6-5416F17F9C62}"/>
              </a:ext>
            </a:extLst>
          </p:cNvPr>
          <p:cNvSpPr txBox="1"/>
          <p:nvPr/>
        </p:nvSpPr>
        <p:spPr>
          <a:xfrm>
            <a:off x="263525" y="3637914"/>
            <a:ext cx="285115" cy="1754326"/>
          </a:xfrm>
          <a:prstGeom prst="rect">
            <a:avLst/>
          </a:prstGeom>
          <a:solidFill>
            <a:srgbClr val="004098"/>
          </a:solidFill>
        </p:spPr>
        <p:txBody>
          <a:bodyPr wrap="square" rtlCol="0">
            <a:spAutoFit/>
          </a:bodyPr>
          <a:lstStyle/>
          <a:p>
            <a:pPr algn="ctr"/>
            <a:r>
              <a:rPr lang="zh-CN" altLang="en-US" dirty="0">
                <a:solidFill>
                  <a:schemeClr val="bg1"/>
                </a:solidFill>
              </a:rPr>
              <a:t>初步研究计划</a:t>
            </a:r>
          </a:p>
        </p:txBody>
      </p:sp>
    </p:spTree>
    <p:custDataLst>
      <p:tags r:id="rId1"/>
    </p:custDataLst>
    <p:extLst>
      <p:ext uri="{BB962C8B-B14F-4D97-AF65-F5344CB8AC3E}">
        <p14:creationId xmlns:p14="http://schemas.microsoft.com/office/powerpoint/2010/main" val="2976442503"/>
      </p:ext>
    </p:extLst>
  </p:cSld>
  <p:clrMapOvr>
    <a:masterClrMapping/>
  </p:clrMapOvr>
  <mc:AlternateContent xmlns:mc="http://schemas.openxmlformats.org/markup-compatibility/2006" xmlns:p14="http://schemas.microsoft.com/office/powerpoint/2010/main">
    <mc:Choice Requires="p14">
      <p:transition spd="slow" p14:dur="2000" advTm="26887"/>
    </mc:Choice>
    <mc:Fallback xmlns="">
      <p:transition spd="slow" advTm="2688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56EC820-AA8D-4367-8D83-C39330495972}"/>
              </a:ext>
            </a:extLst>
          </p:cNvPr>
          <p:cNvSpPr txBox="1">
            <a:spLocks/>
          </p:cNvSpPr>
          <p:nvPr/>
        </p:nvSpPr>
        <p:spPr>
          <a:xfrm>
            <a:off x="2159000" y="2690574"/>
            <a:ext cx="7854949" cy="1062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6600" b="1" dirty="0">
                <a:solidFill>
                  <a:schemeClr val="bg1"/>
                </a:solidFill>
              </a:rPr>
              <a:t>请各位老师批评指导</a:t>
            </a:r>
          </a:p>
        </p:txBody>
      </p:sp>
    </p:spTree>
    <p:extLst>
      <p:ext uri="{BB962C8B-B14F-4D97-AF65-F5344CB8AC3E}">
        <p14:creationId xmlns:p14="http://schemas.microsoft.com/office/powerpoint/2010/main" val="2429714738"/>
      </p:ext>
    </p:extLst>
  </p:cSld>
  <p:clrMapOvr>
    <a:masterClrMapping/>
  </p:clrMapOvr>
  <mc:AlternateContent xmlns:mc="http://schemas.openxmlformats.org/markup-compatibility/2006" xmlns:p14="http://schemas.microsoft.com/office/powerpoint/2010/main">
    <mc:Choice Requires="p14">
      <p:transition spd="slow" p14:dur="2000" advTm="5089"/>
    </mc:Choice>
    <mc:Fallback xmlns="">
      <p:transition spd="slow" advTm="508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100">
            <a:extLst>
              <a:ext uri="{FF2B5EF4-FFF2-40B4-BE49-F238E27FC236}">
                <a16:creationId xmlns:a16="http://schemas.microsoft.com/office/drawing/2014/main" id="{C7E8E438-A347-4588-BC54-9E4C7753BED1}"/>
              </a:ext>
            </a:extLst>
          </p:cNvPr>
          <p:cNvSpPr/>
          <p:nvPr userDrawn="1"/>
        </p:nvSpPr>
        <p:spPr>
          <a:xfrm>
            <a:off x="762771" y="1371247"/>
            <a:ext cx="4181760" cy="540000"/>
          </a:xfrm>
          <a:prstGeom prst="roundRect">
            <a:avLst/>
          </a:prstGeom>
          <a:solidFill>
            <a:srgbClr val="004098"/>
          </a:solidFill>
          <a:ln w="25400" cap="flat" cmpd="sng" algn="ctr">
            <a:noFill/>
            <a:prstDash val="solid"/>
          </a:ln>
          <a:effectLst/>
        </p:spPr>
        <p:txBody>
          <a:bodyPr lIns="121960" tIns="60980" rIns="121960" bIns="60980" anchor="ctr"/>
          <a:lstStyle/>
          <a:p>
            <a:pPr lvl="0" defTabSz="816337">
              <a:defRPr/>
            </a:pPr>
            <a:r>
              <a:rPr lang="en-US" altLang="zh-CN"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01 </a:t>
            </a:r>
            <a:r>
              <a:rPr lang="zh-CN" altLang="en-US"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研究背景与意义</a:t>
            </a:r>
            <a:r>
              <a:rPr lang="en-US" altLang="zh-CN"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 </a:t>
            </a:r>
            <a:endParaRPr lang="zh-CN" altLang="en-US"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endParaRPr>
          </a:p>
        </p:txBody>
      </p:sp>
      <p:sp>
        <p:nvSpPr>
          <p:cNvPr id="37" name="圆角矩形 103">
            <a:extLst>
              <a:ext uri="{FF2B5EF4-FFF2-40B4-BE49-F238E27FC236}">
                <a16:creationId xmlns:a16="http://schemas.microsoft.com/office/drawing/2014/main" id="{8C9DB0AC-D63E-4428-BEA6-52D76322F013}"/>
              </a:ext>
            </a:extLst>
          </p:cNvPr>
          <p:cNvSpPr/>
          <p:nvPr userDrawn="1"/>
        </p:nvSpPr>
        <p:spPr>
          <a:xfrm>
            <a:off x="777400" y="2169666"/>
            <a:ext cx="4174991" cy="540000"/>
          </a:xfrm>
          <a:prstGeom prst="roundRect">
            <a:avLst/>
          </a:prstGeom>
          <a:solidFill>
            <a:srgbClr val="004098"/>
          </a:solidFill>
          <a:ln w="25400" cap="flat" cmpd="sng" algn="ctr">
            <a:noFill/>
            <a:prstDash val="solid"/>
          </a:ln>
          <a:effectLst/>
        </p:spPr>
        <p:txBody>
          <a:bodyPr lIns="121960" tIns="60980" rIns="121960" bIns="60980" anchor="ctr"/>
          <a:lstStyle/>
          <a:p>
            <a:pPr lvl="0" defTabSz="816337">
              <a:defRPr/>
            </a:pPr>
            <a:r>
              <a:rPr lang="en-US" altLang="zh-CN"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02 </a:t>
            </a:r>
            <a:r>
              <a:rPr lang="zh-CN" altLang="en-US"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研究发展综述</a:t>
            </a:r>
          </a:p>
        </p:txBody>
      </p:sp>
      <p:sp>
        <p:nvSpPr>
          <p:cNvPr id="38" name="圆角矩形 106">
            <a:extLst>
              <a:ext uri="{FF2B5EF4-FFF2-40B4-BE49-F238E27FC236}">
                <a16:creationId xmlns:a16="http://schemas.microsoft.com/office/drawing/2014/main" id="{94D34FAC-E2E6-454E-850F-9655CDC44048}"/>
              </a:ext>
            </a:extLst>
          </p:cNvPr>
          <p:cNvSpPr/>
          <p:nvPr userDrawn="1"/>
        </p:nvSpPr>
        <p:spPr>
          <a:xfrm>
            <a:off x="762771" y="2916882"/>
            <a:ext cx="4188530" cy="540000"/>
          </a:xfrm>
          <a:prstGeom prst="roundRect">
            <a:avLst/>
          </a:prstGeom>
          <a:solidFill>
            <a:srgbClr val="004098"/>
          </a:solidFill>
          <a:ln w="25400" cap="flat" cmpd="sng" algn="ctr">
            <a:noFill/>
            <a:prstDash val="solid"/>
          </a:ln>
          <a:effectLst/>
        </p:spPr>
        <p:txBody>
          <a:bodyPr lIns="121960" tIns="60980" rIns="121960" bIns="60980" anchor="ctr"/>
          <a:lstStyle/>
          <a:p>
            <a:pPr lvl="0" defTabSz="816337">
              <a:defRPr/>
            </a:pPr>
            <a:r>
              <a:rPr lang="en-US" altLang="zh-CN"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03 </a:t>
            </a:r>
            <a:r>
              <a:rPr lang="zh-CN" altLang="en-US"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研究目标与内容</a:t>
            </a:r>
          </a:p>
        </p:txBody>
      </p:sp>
      <p:sp>
        <p:nvSpPr>
          <p:cNvPr id="39" name="圆角矩形 109">
            <a:extLst>
              <a:ext uri="{FF2B5EF4-FFF2-40B4-BE49-F238E27FC236}">
                <a16:creationId xmlns:a16="http://schemas.microsoft.com/office/drawing/2014/main" id="{29B5F21F-1FC0-404C-B525-83452AA39E9B}"/>
              </a:ext>
            </a:extLst>
          </p:cNvPr>
          <p:cNvSpPr/>
          <p:nvPr userDrawn="1"/>
        </p:nvSpPr>
        <p:spPr>
          <a:xfrm>
            <a:off x="755455" y="4505344"/>
            <a:ext cx="4174991" cy="540000"/>
          </a:xfrm>
          <a:prstGeom prst="roundRect">
            <a:avLst/>
          </a:prstGeom>
          <a:solidFill>
            <a:srgbClr val="004098"/>
          </a:solidFill>
          <a:ln w="25400" cap="flat" cmpd="sng" algn="ctr">
            <a:noFill/>
            <a:prstDash val="solid"/>
          </a:ln>
          <a:effectLst/>
        </p:spPr>
        <p:txBody>
          <a:bodyPr lIns="121960" tIns="60980" rIns="121960" bIns="60980" anchor="ctr"/>
          <a:lstStyle/>
          <a:p>
            <a:pPr defTabSz="816337">
              <a:defRPr/>
            </a:pPr>
            <a:r>
              <a:rPr lang="en-US" altLang="zh-CN"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05 </a:t>
            </a:r>
            <a:r>
              <a:rPr lang="zh-CN" altLang="en-US"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研究挑战与创新点</a:t>
            </a:r>
          </a:p>
        </p:txBody>
      </p:sp>
      <p:grpSp>
        <p:nvGrpSpPr>
          <p:cNvPr id="53" name="组合 52">
            <a:extLst>
              <a:ext uri="{FF2B5EF4-FFF2-40B4-BE49-F238E27FC236}">
                <a16:creationId xmlns:a16="http://schemas.microsoft.com/office/drawing/2014/main" id="{07E40391-A698-4C85-BB09-AF50BD412DD3}"/>
              </a:ext>
            </a:extLst>
          </p:cNvPr>
          <p:cNvGrpSpPr/>
          <p:nvPr userDrawn="1"/>
        </p:nvGrpSpPr>
        <p:grpSpPr>
          <a:xfrm>
            <a:off x="7552473" y="2541674"/>
            <a:ext cx="2460943" cy="2758789"/>
            <a:chOff x="8048687" y="2424844"/>
            <a:chExt cx="2773740" cy="3109443"/>
          </a:xfrm>
          <a:solidFill>
            <a:srgbClr val="004098"/>
          </a:solidFill>
        </p:grpSpPr>
        <p:sp>
          <p:nvSpPr>
            <p:cNvPr id="23" name="Freeform 19">
              <a:extLst>
                <a:ext uri="{FF2B5EF4-FFF2-40B4-BE49-F238E27FC236}">
                  <a16:creationId xmlns:a16="http://schemas.microsoft.com/office/drawing/2014/main" id="{EAC629E9-1F2F-47F4-88D5-F36DCF297EFB}"/>
                </a:ext>
              </a:extLst>
            </p:cNvPr>
            <p:cNvSpPr/>
            <p:nvPr/>
          </p:nvSpPr>
          <p:spPr bwMode="auto">
            <a:xfrm>
              <a:off x="8048687" y="2424844"/>
              <a:ext cx="2773740" cy="3109443"/>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0">
              <a:extLst>
                <a:ext uri="{FF2B5EF4-FFF2-40B4-BE49-F238E27FC236}">
                  <a16:creationId xmlns:a16="http://schemas.microsoft.com/office/drawing/2014/main" id="{F018608C-DB7E-41A0-99BC-1AD61C0D12D8}"/>
                </a:ext>
              </a:extLst>
            </p:cNvPr>
            <p:cNvSpPr>
              <a:spLocks noChangeArrowheads="1"/>
            </p:cNvSpPr>
            <p:nvPr/>
          </p:nvSpPr>
          <p:spPr bwMode="auto">
            <a:xfrm>
              <a:off x="8356529" y="3256374"/>
              <a:ext cx="2158056" cy="1015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dist"/>
              <a:r>
                <a:rPr lang="zh-CN" altLang="en-US" sz="6000" b="1" dirty="0">
                  <a:solidFill>
                    <a:schemeClr val="bg1"/>
                  </a:solidFill>
                  <a:latin typeface="微软雅黑" panose="020B0503020204020204" charset="-122"/>
                  <a:ea typeface="微软雅黑" panose="020B0503020204020204" charset="-122"/>
                  <a:sym typeface="微软雅黑" panose="020B0503020204020204" charset="-122"/>
                </a:rPr>
                <a:t>目录</a:t>
              </a:r>
              <a:endParaRPr lang="en-US" sz="60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50" name="TextBox 11">
              <a:extLst>
                <a:ext uri="{FF2B5EF4-FFF2-40B4-BE49-F238E27FC236}">
                  <a16:creationId xmlns:a16="http://schemas.microsoft.com/office/drawing/2014/main" id="{F9BD333B-8F76-48EA-833F-B9F9CD488C67}"/>
                </a:ext>
              </a:extLst>
            </p:cNvPr>
            <p:cNvSpPr txBox="1"/>
            <p:nvPr/>
          </p:nvSpPr>
          <p:spPr>
            <a:xfrm>
              <a:off x="8590171" y="4425604"/>
              <a:ext cx="1509387" cy="461665"/>
            </a:xfrm>
            <a:prstGeom prst="rect">
              <a:avLst/>
            </a:prstGeom>
            <a:grpFill/>
          </p:spPr>
          <p:txBody>
            <a:bodyPr wrap="none" rtlCol="0">
              <a:spAutoFit/>
            </a:bodyPr>
            <a:lstStyle/>
            <a:p>
              <a:pPr defTabSz="816337"/>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Contents</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51" name="直接连接符 50">
              <a:extLst>
                <a:ext uri="{FF2B5EF4-FFF2-40B4-BE49-F238E27FC236}">
                  <a16:creationId xmlns:a16="http://schemas.microsoft.com/office/drawing/2014/main" id="{00D76F46-07F6-4C2D-A851-9DEC6590320D}"/>
                </a:ext>
              </a:extLst>
            </p:cNvPr>
            <p:cNvCxnSpPr>
              <a:cxnSpLocks/>
            </p:cNvCxnSpPr>
            <p:nvPr/>
          </p:nvCxnSpPr>
          <p:spPr>
            <a:xfrm flipV="1">
              <a:off x="8529178" y="4455134"/>
              <a:ext cx="1812757" cy="13079"/>
            </a:xfrm>
            <a:prstGeom prst="line">
              <a:avLst/>
            </a:prstGeom>
            <a:grpFill/>
            <a:ln w="38100" cap="flat" cmpd="sng" algn="ctr">
              <a:solidFill>
                <a:schemeClr val="bg1"/>
              </a:solidFill>
              <a:prstDash val="sysDot"/>
            </a:ln>
            <a:effectLst/>
          </p:spPr>
        </p:cxnSp>
      </p:grpSp>
      <p:sp>
        <p:nvSpPr>
          <p:cNvPr id="2" name="灯片编号占位符 1">
            <a:extLst>
              <a:ext uri="{FF2B5EF4-FFF2-40B4-BE49-F238E27FC236}">
                <a16:creationId xmlns:a16="http://schemas.microsoft.com/office/drawing/2014/main" id="{BEC49789-787B-454B-806D-4295C30161F9}"/>
              </a:ext>
            </a:extLst>
          </p:cNvPr>
          <p:cNvSpPr>
            <a:spLocks noGrp="1"/>
          </p:cNvSpPr>
          <p:nvPr>
            <p:ph type="sldNum" sz="quarter" idx="10"/>
          </p:nvPr>
        </p:nvSpPr>
        <p:spPr/>
        <p:txBody>
          <a:bodyPr/>
          <a:lstStyle/>
          <a:p>
            <a:fld id="{548644C6-89F0-466C-949F-E70AD72679A8}" type="slidenum">
              <a:rPr lang="zh-CN" altLang="en-US" sz="1800" smtClean="0">
                <a:solidFill>
                  <a:srgbClr val="004098"/>
                </a:solidFill>
              </a:rPr>
              <a:t>2</a:t>
            </a:fld>
            <a:endParaRPr lang="zh-CN" altLang="en-US" sz="1800" dirty="0">
              <a:solidFill>
                <a:srgbClr val="004098"/>
              </a:solidFill>
            </a:endParaRPr>
          </a:p>
        </p:txBody>
      </p:sp>
      <p:sp>
        <p:nvSpPr>
          <p:cNvPr id="12" name="圆角矩形 109">
            <a:extLst>
              <a:ext uri="{FF2B5EF4-FFF2-40B4-BE49-F238E27FC236}">
                <a16:creationId xmlns:a16="http://schemas.microsoft.com/office/drawing/2014/main" id="{09275165-23C3-4BB3-908D-BD21AC856F5C}"/>
              </a:ext>
            </a:extLst>
          </p:cNvPr>
          <p:cNvSpPr/>
          <p:nvPr/>
        </p:nvSpPr>
        <p:spPr>
          <a:xfrm>
            <a:off x="749266" y="5294790"/>
            <a:ext cx="4140102" cy="540000"/>
          </a:xfrm>
          <a:prstGeom prst="roundRect">
            <a:avLst/>
          </a:prstGeom>
          <a:solidFill>
            <a:srgbClr val="004098"/>
          </a:solidFill>
          <a:ln w="25400" cap="flat" cmpd="sng" algn="ctr">
            <a:noFill/>
            <a:prstDash val="solid"/>
          </a:ln>
          <a:effectLst/>
        </p:spPr>
        <p:txBody>
          <a:bodyPr lIns="121960" tIns="60980" rIns="121960" bIns="60980" anchor="ctr"/>
          <a:lstStyle/>
          <a:p>
            <a:pPr defTabSz="816337">
              <a:defRPr/>
            </a:pPr>
            <a:r>
              <a:rPr lang="en-US" altLang="zh-CN"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06 </a:t>
            </a:r>
            <a:r>
              <a:rPr lang="zh-CN" altLang="en-US"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研究预期成果与计划</a:t>
            </a:r>
          </a:p>
        </p:txBody>
      </p:sp>
      <p:sp>
        <p:nvSpPr>
          <p:cNvPr id="13" name="圆角矩形 109">
            <a:extLst>
              <a:ext uri="{FF2B5EF4-FFF2-40B4-BE49-F238E27FC236}">
                <a16:creationId xmlns:a16="http://schemas.microsoft.com/office/drawing/2014/main" id="{CC605C36-175B-4BB5-AF29-9113753951BE}"/>
              </a:ext>
            </a:extLst>
          </p:cNvPr>
          <p:cNvSpPr/>
          <p:nvPr/>
        </p:nvSpPr>
        <p:spPr>
          <a:xfrm>
            <a:off x="761548" y="3714092"/>
            <a:ext cx="4174991" cy="540000"/>
          </a:xfrm>
          <a:prstGeom prst="roundRect">
            <a:avLst/>
          </a:prstGeom>
          <a:solidFill>
            <a:srgbClr val="004098"/>
          </a:solidFill>
          <a:ln w="25400" cap="flat" cmpd="sng" algn="ctr">
            <a:noFill/>
            <a:prstDash val="solid"/>
          </a:ln>
          <a:effectLst/>
        </p:spPr>
        <p:txBody>
          <a:bodyPr lIns="121960" tIns="60980" rIns="121960" bIns="60980" anchor="ctr"/>
          <a:lstStyle/>
          <a:p>
            <a:pPr defTabSz="816337">
              <a:defRPr/>
            </a:pPr>
            <a:r>
              <a:rPr lang="en-US" altLang="zh-CN"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04 </a:t>
            </a:r>
            <a:r>
              <a:rPr lang="zh-CN" altLang="en-US" sz="2800"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研究方案与可行性</a:t>
            </a:r>
          </a:p>
        </p:txBody>
      </p:sp>
    </p:spTree>
    <p:extLst>
      <p:ext uri="{BB962C8B-B14F-4D97-AF65-F5344CB8AC3E}">
        <p14:creationId xmlns:p14="http://schemas.microsoft.com/office/powerpoint/2010/main" val="2897605923"/>
      </p:ext>
    </p:extLst>
  </p:cSld>
  <p:clrMapOvr>
    <a:masterClrMapping/>
  </p:clrMapOvr>
  <mc:AlternateContent xmlns:mc="http://schemas.openxmlformats.org/markup-compatibility/2006" xmlns:p14="http://schemas.microsoft.com/office/powerpoint/2010/main">
    <mc:Choice Requires="p14">
      <p:transition spd="slow" p14:dur="2000" advTm="8903"/>
    </mc:Choice>
    <mc:Fallback xmlns="">
      <p:transition spd="slow" advTm="890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007846CE-392B-4F6A-8526-6058941A0B60}"/>
              </a:ext>
            </a:extLst>
          </p:cNvPr>
          <p:cNvSpPr/>
          <p:nvPr/>
        </p:nvSpPr>
        <p:spPr>
          <a:xfrm>
            <a:off x="3595529" y="4234704"/>
            <a:ext cx="8004955" cy="749300"/>
          </a:xfrm>
          <a:prstGeom prst="rect">
            <a:avLst/>
          </a:prstGeom>
          <a:solidFill>
            <a:schemeClr val="bg1"/>
          </a:solidFill>
          <a:ln w="12700" cap="rnd">
            <a:solidFill>
              <a:srgbClr val="004098"/>
            </a:solidFill>
            <a:round/>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69E8858A-6A84-4D6E-B5D4-DDB8F0A9EB36}"/>
              </a:ext>
            </a:extLst>
          </p:cNvPr>
          <p:cNvSpPr/>
          <p:nvPr/>
        </p:nvSpPr>
        <p:spPr>
          <a:xfrm>
            <a:off x="3820333" y="5678191"/>
            <a:ext cx="7875724" cy="519194"/>
          </a:xfrm>
          <a:prstGeom prst="rect">
            <a:avLst/>
          </a:prstGeom>
          <a:solidFill>
            <a:srgbClr val="05449A"/>
          </a:solidFill>
          <a:ln w="19050" cap="rnd">
            <a:round/>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8C0514BB-DA93-41F7-BFBE-EE063A001322}"/>
              </a:ext>
            </a:extLst>
          </p:cNvPr>
          <p:cNvSpPr/>
          <p:nvPr/>
        </p:nvSpPr>
        <p:spPr>
          <a:xfrm>
            <a:off x="325467" y="1508076"/>
            <a:ext cx="3090674" cy="468350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3C8678B-0583-497D-9516-802B29539FF3}"/>
              </a:ext>
            </a:extLst>
          </p:cNvPr>
          <p:cNvSpPr/>
          <p:nvPr/>
        </p:nvSpPr>
        <p:spPr>
          <a:xfrm>
            <a:off x="3979409" y="1133427"/>
            <a:ext cx="2106612" cy="406400"/>
          </a:xfrm>
          <a:prstGeom prst="rect">
            <a:avLst/>
          </a:prstGeom>
          <a:solidFill>
            <a:srgbClr val="1A53A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2118DA4E-AA41-453C-917B-B39BBC63BCFC}"/>
              </a:ext>
            </a:extLst>
          </p:cNvPr>
          <p:cNvSpPr/>
          <p:nvPr/>
        </p:nvSpPr>
        <p:spPr>
          <a:xfrm>
            <a:off x="314166" y="1151723"/>
            <a:ext cx="3101975" cy="406400"/>
          </a:xfrm>
          <a:prstGeom prst="rect">
            <a:avLst/>
          </a:prstGeom>
          <a:solidFill>
            <a:srgbClr val="1A53A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0DE6412-7105-4529-A8B5-0009CE517053}"/>
              </a:ext>
            </a:extLst>
          </p:cNvPr>
          <p:cNvSpPr txBox="1"/>
          <p:nvPr/>
        </p:nvSpPr>
        <p:spPr>
          <a:xfrm>
            <a:off x="783144" y="84871"/>
            <a:ext cx="713793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研究背景与意义</a:t>
            </a:r>
          </a:p>
        </p:txBody>
      </p:sp>
      <p:sp>
        <p:nvSpPr>
          <p:cNvPr id="2" name="灯片编号占位符 1">
            <a:extLst>
              <a:ext uri="{FF2B5EF4-FFF2-40B4-BE49-F238E27FC236}">
                <a16:creationId xmlns:a16="http://schemas.microsoft.com/office/drawing/2014/main" id="{531304F0-CC34-40AE-8BD8-7150D0C4E64A}"/>
              </a:ext>
            </a:extLst>
          </p:cNvPr>
          <p:cNvSpPr>
            <a:spLocks noGrp="1"/>
          </p:cNvSpPr>
          <p:nvPr>
            <p:ph type="sldNum" sz="quarter" idx="10"/>
          </p:nvPr>
        </p:nvSpPr>
        <p:spPr>
          <a:xfrm>
            <a:off x="10849970" y="6362700"/>
            <a:ext cx="1037230" cy="342900"/>
          </a:xfrm>
        </p:spPr>
        <p:txBody>
          <a:bodyPr vert="horz" lIns="91440" tIns="45720" rIns="91440" bIns="45720" rtlCol="0" anchor="ctr"/>
          <a:lstStyle/>
          <a:p>
            <a:fld id="{548644C6-89F0-466C-949F-E70AD72679A8}" type="slidenum">
              <a:rPr lang="zh-CN" altLang="en-US" sz="1800">
                <a:solidFill>
                  <a:srgbClr val="004098"/>
                </a:solidFill>
              </a:rPr>
              <a:pPr/>
              <a:t>3</a:t>
            </a:fld>
            <a:endParaRPr lang="zh-CN" altLang="en-US" sz="1800" dirty="0">
              <a:solidFill>
                <a:srgbClr val="004098"/>
              </a:solidFill>
            </a:endParaRPr>
          </a:p>
        </p:txBody>
      </p:sp>
      <p:sp>
        <p:nvSpPr>
          <p:cNvPr id="4" name="文本框 3">
            <a:extLst>
              <a:ext uri="{FF2B5EF4-FFF2-40B4-BE49-F238E27FC236}">
                <a16:creationId xmlns:a16="http://schemas.microsoft.com/office/drawing/2014/main" id="{5118CB6C-0D68-4EE8-BA23-84BF89A13F62}"/>
              </a:ext>
            </a:extLst>
          </p:cNvPr>
          <p:cNvSpPr txBox="1"/>
          <p:nvPr/>
        </p:nvSpPr>
        <p:spPr>
          <a:xfrm>
            <a:off x="330702" y="1180298"/>
            <a:ext cx="3085439" cy="584775"/>
          </a:xfrm>
          <a:prstGeom prst="rect">
            <a:avLst/>
          </a:prstGeom>
          <a:noFill/>
        </p:spPr>
        <p:txBody>
          <a:bodyPr wrap="square" rtlCol="0">
            <a:spAutoFit/>
          </a:bodyPr>
          <a:lstStyle/>
          <a:p>
            <a:r>
              <a:rPr lang="zh-CN" altLang="zh-CN" sz="1400" dirty="0">
                <a:solidFill>
                  <a:schemeClr val="bg1"/>
                </a:solidFill>
                <a:latin typeface="+mj-ea"/>
                <a:ea typeface="+mj-ea"/>
              </a:rPr>
              <a:t>无人机自组网（</a:t>
            </a:r>
            <a:r>
              <a:rPr lang="en-US" altLang="zh-CN" sz="1400" dirty="0">
                <a:solidFill>
                  <a:schemeClr val="bg1"/>
                </a:solidFill>
                <a:latin typeface="+mj-ea"/>
                <a:ea typeface="+mj-ea"/>
              </a:rPr>
              <a:t>Ad Hoc Network</a:t>
            </a:r>
            <a:r>
              <a:rPr lang="zh-CN" altLang="zh-CN" sz="1400" dirty="0">
                <a:solidFill>
                  <a:schemeClr val="bg1"/>
                </a:solidFill>
                <a:latin typeface="+mj-ea"/>
                <a:ea typeface="+mj-ea"/>
              </a:rPr>
              <a:t>）</a:t>
            </a:r>
            <a:endParaRPr lang="en-US" altLang="zh-CN" sz="1400" dirty="0">
              <a:solidFill>
                <a:schemeClr val="bg1"/>
              </a:solidFill>
              <a:latin typeface="+mj-ea"/>
              <a:ea typeface="+mj-ea"/>
            </a:endParaRPr>
          </a:p>
          <a:p>
            <a:endParaRPr lang="zh-CN" altLang="en-US" dirty="0"/>
          </a:p>
        </p:txBody>
      </p:sp>
      <p:sp>
        <p:nvSpPr>
          <p:cNvPr id="9" name="文本框 8">
            <a:extLst>
              <a:ext uri="{FF2B5EF4-FFF2-40B4-BE49-F238E27FC236}">
                <a16:creationId xmlns:a16="http://schemas.microsoft.com/office/drawing/2014/main" id="{314405B8-3694-4EF3-89DC-AF57DBC3C2D5}"/>
              </a:ext>
            </a:extLst>
          </p:cNvPr>
          <p:cNvSpPr txBox="1"/>
          <p:nvPr/>
        </p:nvSpPr>
        <p:spPr>
          <a:xfrm>
            <a:off x="3595529" y="4351243"/>
            <a:ext cx="8043701" cy="553998"/>
          </a:xfrm>
          <a:prstGeom prst="rect">
            <a:avLst/>
          </a:prstGeom>
          <a:noFill/>
        </p:spPr>
        <p:txBody>
          <a:bodyPr wrap="square" rtlCol="0">
            <a:spAutoFit/>
          </a:bodyPr>
          <a:lstStyle/>
          <a:p>
            <a:pPr indent="266700" algn="just"/>
            <a:r>
              <a:rPr lang="zh-CN" altLang="zh-CN" sz="1400" kern="100" dirty="0">
                <a:effectLst/>
                <a:latin typeface="+mn-ea"/>
                <a:cs typeface="Times New Roman" panose="02020603050405020304" pitchFamily="18" charset="0"/>
              </a:rPr>
              <a:t>在</a:t>
            </a:r>
            <a:r>
              <a:rPr lang="zh-CN" altLang="en-US" sz="1400" kern="100" dirty="0">
                <a:latin typeface="+mn-ea"/>
                <a:cs typeface="Times New Roman" panose="02020603050405020304" pitchFamily="18" charset="0"/>
              </a:rPr>
              <a:t>强对</a:t>
            </a:r>
            <a:r>
              <a:rPr lang="zh-CN" altLang="zh-CN" sz="1400" kern="100" dirty="0">
                <a:effectLst/>
                <a:latin typeface="+mn-ea"/>
                <a:cs typeface="Times New Roman" panose="02020603050405020304" pitchFamily="18" charset="0"/>
              </a:rPr>
              <a:t>抗干扰场景中</a:t>
            </a:r>
            <a:r>
              <a:rPr lang="zh-CN" altLang="en-US" sz="1400" kern="100" dirty="0">
                <a:effectLst/>
                <a:latin typeface="+mn-ea"/>
                <a:cs typeface="Times New Roman" panose="02020603050405020304" pitchFamily="18" charset="0"/>
              </a:rPr>
              <a:t>，</a:t>
            </a:r>
            <a:r>
              <a:rPr lang="zh-CN" altLang="zh-CN" sz="1400" kern="100" dirty="0">
                <a:effectLst/>
                <a:latin typeface="+mn-ea"/>
                <a:cs typeface="Times New Roman" panose="02020603050405020304" pitchFamily="18" charset="0"/>
              </a:rPr>
              <a:t>智能干扰机感知无人机的方位与通信状态等信息，动态</a:t>
            </a:r>
            <a:r>
              <a:rPr lang="zh-CN" altLang="en-US" sz="1400" kern="100" dirty="0">
                <a:effectLst/>
                <a:latin typeface="+mn-ea"/>
                <a:cs typeface="Times New Roman" panose="02020603050405020304" pitchFamily="18" charset="0"/>
              </a:rPr>
              <a:t>改变</a:t>
            </a:r>
            <a:r>
              <a:rPr lang="zh-CN" altLang="zh-CN" sz="1400" kern="100" dirty="0">
                <a:effectLst/>
                <a:latin typeface="+mn-ea"/>
                <a:cs typeface="Times New Roman" panose="02020603050405020304" pitchFamily="18" charset="0"/>
              </a:rPr>
              <a:t>干扰信号</a:t>
            </a:r>
            <a:r>
              <a:rPr lang="zh-CN" altLang="en-US" sz="1400" kern="100" dirty="0">
                <a:effectLst/>
                <a:latin typeface="+mn-ea"/>
                <a:cs typeface="Times New Roman" panose="02020603050405020304" pitchFamily="18" charset="0"/>
              </a:rPr>
              <a:t>频率和</a:t>
            </a:r>
            <a:r>
              <a:rPr lang="zh-CN" altLang="zh-CN" sz="1400" kern="100" dirty="0">
                <a:effectLst/>
                <a:latin typeface="+mn-ea"/>
                <a:cs typeface="Times New Roman" panose="02020603050405020304" pitchFamily="18" charset="0"/>
              </a:rPr>
              <a:t>强度等策略，传统</a:t>
            </a:r>
            <a:r>
              <a:rPr lang="zh-CN" altLang="en-US" sz="1400" kern="100" dirty="0">
                <a:effectLst/>
                <a:latin typeface="+mn-ea"/>
                <a:cs typeface="Times New Roman" panose="02020603050405020304" pitchFamily="18" charset="0"/>
              </a:rPr>
              <a:t>单一</a:t>
            </a:r>
            <a:r>
              <a:rPr lang="zh-CN" altLang="zh-CN" sz="1400" kern="100" dirty="0">
                <a:effectLst/>
                <a:latin typeface="+mn-ea"/>
                <a:cs typeface="Times New Roman" panose="02020603050405020304" pitchFamily="18" charset="0"/>
              </a:rPr>
              <a:t>抗干扰</a:t>
            </a:r>
            <a:r>
              <a:rPr lang="zh-CN" altLang="en-US" sz="1400" kern="100" dirty="0">
                <a:effectLst/>
                <a:latin typeface="+mn-ea"/>
                <a:cs typeface="Times New Roman" panose="02020603050405020304" pitchFamily="18" charset="0"/>
              </a:rPr>
              <a:t>技术</a:t>
            </a:r>
            <a:r>
              <a:rPr lang="zh-CN" altLang="en-US" sz="1400" kern="100" dirty="0">
                <a:latin typeface="+mn-ea"/>
                <a:cs typeface="Times New Roman" panose="02020603050405020304" pitchFamily="18" charset="0"/>
              </a:rPr>
              <a:t>效果难以保障。</a:t>
            </a:r>
            <a:r>
              <a:rPr lang="zh-CN" altLang="en-US" sz="1600" kern="100" dirty="0">
                <a:solidFill>
                  <a:schemeClr val="bg1"/>
                </a:solidFill>
                <a:effectLst/>
                <a:latin typeface="+mn-ea"/>
                <a:cs typeface="Times New Roman" panose="02020603050405020304" pitchFamily="18" charset="0"/>
              </a:rPr>
              <a:t>。</a:t>
            </a:r>
            <a:endParaRPr lang="zh-CN" altLang="en-US" sz="1600" dirty="0">
              <a:solidFill>
                <a:schemeClr val="bg1"/>
              </a:solidFill>
              <a:latin typeface="+mn-ea"/>
            </a:endParaRPr>
          </a:p>
        </p:txBody>
      </p:sp>
      <p:sp>
        <p:nvSpPr>
          <p:cNvPr id="30" name="文本框 29">
            <a:extLst>
              <a:ext uri="{FF2B5EF4-FFF2-40B4-BE49-F238E27FC236}">
                <a16:creationId xmlns:a16="http://schemas.microsoft.com/office/drawing/2014/main" id="{C254DAEF-F463-46CB-BE0B-7D68B9756107}"/>
              </a:ext>
            </a:extLst>
          </p:cNvPr>
          <p:cNvSpPr txBox="1"/>
          <p:nvPr/>
        </p:nvSpPr>
        <p:spPr>
          <a:xfrm>
            <a:off x="3825499" y="5780901"/>
            <a:ext cx="8366501" cy="553998"/>
          </a:xfrm>
          <a:prstGeom prst="rect">
            <a:avLst/>
          </a:prstGeom>
          <a:noFill/>
        </p:spPr>
        <p:txBody>
          <a:bodyPr wrap="square">
            <a:spAutoFit/>
          </a:bodyPr>
          <a:lstStyle/>
          <a:p>
            <a:r>
              <a:rPr lang="zh-CN" altLang="en-US" sz="1400" dirty="0">
                <a:effectLst/>
                <a:latin typeface="+mn-ea"/>
                <a:cs typeface="Times New Roman" panose="02020603050405020304" pitchFamily="18" charset="0"/>
              </a:rPr>
              <a:t>         </a:t>
            </a:r>
            <a:r>
              <a:rPr lang="zh-CN" altLang="en-US" sz="1600" dirty="0">
                <a:solidFill>
                  <a:schemeClr val="bg1"/>
                </a:solidFill>
                <a:effectLst/>
                <a:latin typeface="+mn-ea"/>
                <a:cs typeface="Times New Roman" panose="02020603050405020304" pitchFamily="18" charset="0"/>
              </a:rPr>
              <a:t>①   </a:t>
            </a:r>
            <a:r>
              <a:rPr lang="zh-CN" altLang="zh-CN" sz="1600" dirty="0">
                <a:solidFill>
                  <a:schemeClr val="bg1"/>
                </a:solidFill>
                <a:effectLst/>
                <a:latin typeface="+mn-ea"/>
                <a:cs typeface="Times New Roman" panose="02020603050405020304" pitchFamily="18" charset="0"/>
              </a:rPr>
              <a:t>优化传统的抗干扰技术</a:t>
            </a:r>
            <a:r>
              <a:rPr lang="zh-CN" altLang="en-US" sz="1600" dirty="0">
                <a:solidFill>
                  <a:schemeClr val="bg1"/>
                </a:solidFill>
                <a:latin typeface="+mn-ea"/>
                <a:cs typeface="Times New Roman" panose="02020603050405020304" pitchFamily="18" charset="0"/>
              </a:rPr>
              <a:t>决策</a:t>
            </a:r>
            <a:r>
              <a:rPr lang="en-US" altLang="zh-CN" sz="1600" dirty="0">
                <a:solidFill>
                  <a:schemeClr val="bg1"/>
                </a:solidFill>
                <a:latin typeface="+mn-ea"/>
                <a:cs typeface="Times New Roman" panose="02020603050405020304" pitchFamily="18" charset="0"/>
              </a:rPr>
              <a:t>        </a:t>
            </a:r>
            <a:r>
              <a:rPr lang="zh-CN" altLang="en-US" sz="1600" dirty="0">
                <a:solidFill>
                  <a:schemeClr val="bg1"/>
                </a:solidFill>
                <a:latin typeface="+mn-ea"/>
                <a:cs typeface="Times New Roman" panose="02020603050405020304" pitchFamily="18" charset="0"/>
              </a:rPr>
              <a:t>②  各层面多种抗干扰方案实现联合抗干扰</a:t>
            </a:r>
            <a:endParaRPr lang="zh-CN" altLang="en-US" sz="1600" dirty="0">
              <a:solidFill>
                <a:schemeClr val="bg1"/>
              </a:solidFill>
              <a:latin typeface="+mn-ea"/>
            </a:endParaRPr>
          </a:p>
          <a:p>
            <a:endParaRPr lang="en-US" altLang="zh-CN" sz="1400" dirty="0">
              <a:latin typeface="+mn-ea"/>
              <a:cs typeface="Times New Roman" panose="02020603050405020304" pitchFamily="18" charset="0"/>
            </a:endParaRPr>
          </a:p>
        </p:txBody>
      </p:sp>
      <p:pic>
        <p:nvPicPr>
          <p:cNvPr id="14" name="图片 13">
            <a:extLst>
              <a:ext uri="{FF2B5EF4-FFF2-40B4-BE49-F238E27FC236}">
                <a16:creationId xmlns:a16="http://schemas.microsoft.com/office/drawing/2014/main" id="{5C201E31-C995-42D9-AFD3-AA91C88347D0}"/>
              </a:ext>
            </a:extLst>
          </p:cNvPr>
          <p:cNvPicPr>
            <a:picLocks noChangeAspect="1"/>
          </p:cNvPicPr>
          <p:nvPr/>
        </p:nvPicPr>
        <p:blipFill>
          <a:blip r:embed="rId4"/>
          <a:stretch>
            <a:fillRect/>
          </a:stretch>
        </p:blipFill>
        <p:spPr>
          <a:xfrm>
            <a:off x="446113" y="1809326"/>
            <a:ext cx="2847280" cy="2468208"/>
          </a:xfrm>
          <a:prstGeom prst="rect">
            <a:avLst/>
          </a:prstGeom>
        </p:spPr>
      </p:pic>
      <p:sp>
        <p:nvSpPr>
          <p:cNvPr id="18" name="文本框 17">
            <a:extLst>
              <a:ext uri="{FF2B5EF4-FFF2-40B4-BE49-F238E27FC236}">
                <a16:creationId xmlns:a16="http://schemas.microsoft.com/office/drawing/2014/main" id="{0E12FD99-9554-4FD3-9421-375187BE117D}"/>
              </a:ext>
            </a:extLst>
          </p:cNvPr>
          <p:cNvSpPr txBox="1"/>
          <p:nvPr/>
        </p:nvSpPr>
        <p:spPr>
          <a:xfrm>
            <a:off x="4421029" y="1188424"/>
            <a:ext cx="1587500" cy="307777"/>
          </a:xfrm>
          <a:prstGeom prst="rect">
            <a:avLst/>
          </a:prstGeom>
          <a:noFill/>
        </p:spPr>
        <p:txBody>
          <a:bodyPr wrap="square" rtlCol="0">
            <a:spAutoFit/>
          </a:bodyPr>
          <a:lstStyle/>
          <a:p>
            <a:r>
              <a:rPr lang="zh-CN" altLang="en-US" sz="1400" dirty="0">
                <a:solidFill>
                  <a:schemeClr val="bg1"/>
                </a:solidFill>
                <a:latin typeface="+mj-ea"/>
                <a:ea typeface="+mj-ea"/>
              </a:rPr>
              <a:t>常见干扰分类</a:t>
            </a:r>
          </a:p>
        </p:txBody>
      </p:sp>
      <p:pic>
        <p:nvPicPr>
          <p:cNvPr id="38" name="图片 37">
            <a:extLst>
              <a:ext uri="{FF2B5EF4-FFF2-40B4-BE49-F238E27FC236}">
                <a16:creationId xmlns:a16="http://schemas.microsoft.com/office/drawing/2014/main" id="{EA75181F-80C0-4BFA-B34F-88E7D549D0BE}"/>
              </a:ext>
            </a:extLst>
          </p:cNvPr>
          <p:cNvPicPr>
            <a:picLocks noChangeAspect="1"/>
          </p:cNvPicPr>
          <p:nvPr/>
        </p:nvPicPr>
        <p:blipFill>
          <a:blip r:embed="rId5"/>
          <a:stretch>
            <a:fillRect/>
          </a:stretch>
        </p:blipFill>
        <p:spPr>
          <a:xfrm>
            <a:off x="3540125" y="1900728"/>
            <a:ext cx="2653852" cy="1942852"/>
          </a:xfrm>
          <a:prstGeom prst="rect">
            <a:avLst/>
          </a:prstGeom>
        </p:spPr>
      </p:pic>
      <p:sp>
        <p:nvSpPr>
          <p:cNvPr id="41" name="文本框 40">
            <a:extLst>
              <a:ext uri="{FF2B5EF4-FFF2-40B4-BE49-F238E27FC236}">
                <a16:creationId xmlns:a16="http://schemas.microsoft.com/office/drawing/2014/main" id="{A2B7485A-559B-4AB7-8485-D5AFB4919663}"/>
              </a:ext>
            </a:extLst>
          </p:cNvPr>
          <p:cNvSpPr txBox="1"/>
          <p:nvPr/>
        </p:nvSpPr>
        <p:spPr>
          <a:xfrm>
            <a:off x="419453" y="4211022"/>
            <a:ext cx="2996688" cy="1815882"/>
          </a:xfrm>
          <a:prstGeom prst="rect">
            <a:avLst/>
          </a:prstGeom>
          <a:noFill/>
        </p:spPr>
        <p:txBody>
          <a:bodyPr wrap="square" rtlCol="0">
            <a:spAutoFit/>
          </a:bodyPr>
          <a:lstStyle/>
          <a:p>
            <a:pPr marL="228600" indent="-228600">
              <a:buFont typeface="Wingdings" panose="05000000000000000000" pitchFamily="2" charset="2"/>
              <a:buChar char="n"/>
            </a:pPr>
            <a:endParaRPr lang="en-US" altLang="zh-CN" sz="1400" kern="100" dirty="0">
              <a:latin typeface="+mn-ea"/>
              <a:cs typeface="Times New Roman" panose="02020603050405020304" pitchFamily="18" charset="0"/>
            </a:endParaRPr>
          </a:p>
          <a:p>
            <a:pPr marL="228600" indent="-228600">
              <a:buClr>
                <a:schemeClr val="accent3"/>
              </a:buClr>
              <a:buSzPct val="86000"/>
              <a:buFont typeface="Wingdings" panose="05000000000000000000" pitchFamily="2" charset="2"/>
              <a:buChar char="n"/>
            </a:pPr>
            <a:r>
              <a:rPr lang="zh-CN" altLang="zh-CN" sz="1400" dirty="0">
                <a:effectLst/>
                <a:latin typeface="+mn-ea"/>
                <a:cs typeface="Times New Roman" panose="02020603050405020304" pitchFamily="18" charset="0"/>
              </a:rPr>
              <a:t>多跳通信</a:t>
            </a:r>
            <a:r>
              <a:rPr lang="en-US" altLang="zh-CN" sz="1400" dirty="0">
                <a:effectLst/>
                <a:latin typeface="+mn-ea"/>
                <a:cs typeface="Times New Roman" panose="02020603050405020304" pitchFamily="18" charset="0"/>
              </a:rPr>
              <a:t> + </a:t>
            </a:r>
            <a:r>
              <a:rPr lang="zh-CN" altLang="en-US" sz="1400" dirty="0">
                <a:effectLst/>
                <a:latin typeface="+mn-ea"/>
                <a:cs typeface="Times New Roman" panose="02020603050405020304" pitchFamily="18" charset="0"/>
              </a:rPr>
              <a:t>任务载荷 </a:t>
            </a:r>
            <a:r>
              <a:rPr lang="en-US" altLang="zh-CN" sz="1400" dirty="0">
                <a:effectLst/>
                <a:latin typeface="+mn-ea"/>
                <a:cs typeface="Times New Roman" panose="02020603050405020304" pitchFamily="18" charset="0"/>
              </a:rPr>
              <a:t>= </a:t>
            </a:r>
            <a:r>
              <a:rPr lang="zh-CN" altLang="en-US" sz="1400" dirty="0">
                <a:effectLst/>
                <a:latin typeface="+mn-ea"/>
                <a:cs typeface="Times New Roman" panose="02020603050405020304" pitchFamily="18" charset="0"/>
              </a:rPr>
              <a:t>多样化服务</a:t>
            </a:r>
            <a:endParaRPr lang="en-US" altLang="zh-CN" sz="1400" dirty="0">
              <a:effectLst/>
              <a:latin typeface="+mn-ea"/>
              <a:cs typeface="Times New Roman" panose="02020603050405020304" pitchFamily="18" charset="0"/>
            </a:endParaRPr>
          </a:p>
          <a:p>
            <a:pPr marL="685800" lvl="1" indent="-228600">
              <a:buClr>
                <a:schemeClr val="accent3"/>
              </a:buClr>
              <a:buSzPct val="86000"/>
              <a:buFont typeface="Wingdings" panose="05000000000000000000" pitchFamily="2" charset="2"/>
              <a:buChar char="n"/>
            </a:pPr>
            <a:endParaRPr lang="en-US" altLang="zh-CN" sz="1400" dirty="0">
              <a:effectLst/>
              <a:latin typeface="+mn-ea"/>
              <a:cs typeface="Times New Roman" panose="02020603050405020304" pitchFamily="18" charset="0"/>
            </a:endParaRPr>
          </a:p>
          <a:p>
            <a:pPr marL="228600" indent="-228600">
              <a:buClr>
                <a:schemeClr val="accent3"/>
              </a:buClr>
              <a:buSzPct val="86000"/>
              <a:buFont typeface="Wingdings" panose="05000000000000000000" pitchFamily="2" charset="2"/>
              <a:buChar char="n"/>
            </a:pPr>
            <a:r>
              <a:rPr lang="zh-CN" altLang="en-US" sz="1400" dirty="0">
                <a:effectLst/>
                <a:latin typeface="+mn-ea"/>
                <a:cs typeface="Times New Roman" panose="02020603050405020304" pitchFamily="18" charset="0"/>
              </a:rPr>
              <a:t>广泛应用于</a:t>
            </a:r>
            <a:r>
              <a:rPr lang="zh-CN" altLang="zh-CN" sz="1400" dirty="0">
                <a:effectLst/>
                <a:latin typeface="+mn-ea"/>
                <a:cs typeface="Times New Roman" panose="02020603050405020304" pitchFamily="18" charset="0"/>
              </a:rPr>
              <a:t>军事</a:t>
            </a:r>
            <a:r>
              <a:rPr lang="zh-CN" altLang="en-US" sz="1400" dirty="0">
                <a:effectLst/>
                <a:latin typeface="+mn-ea"/>
                <a:cs typeface="Times New Roman" panose="02020603050405020304" pitchFamily="18" charset="0"/>
              </a:rPr>
              <a:t>以及</a:t>
            </a:r>
            <a:r>
              <a:rPr lang="zh-CN" altLang="zh-CN" sz="1400" kern="100" dirty="0">
                <a:effectLst/>
                <a:latin typeface="+mn-ea"/>
                <a:cs typeface="宋体" panose="02010600030101010101" pitchFamily="2" charset="-122"/>
              </a:rPr>
              <a:t>民用领域</a:t>
            </a:r>
            <a:endParaRPr lang="en-US" altLang="zh-CN" sz="1400" kern="100" dirty="0">
              <a:effectLst/>
              <a:latin typeface="+mn-ea"/>
              <a:cs typeface="宋体" panose="02010600030101010101" pitchFamily="2" charset="-122"/>
            </a:endParaRPr>
          </a:p>
          <a:p>
            <a:pPr marL="228600" indent="-228600">
              <a:buClr>
                <a:schemeClr val="accent3"/>
              </a:buClr>
              <a:buSzPct val="86000"/>
              <a:buFont typeface="Wingdings" panose="05000000000000000000" pitchFamily="2" charset="2"/>
              <a:buChar char="n"/>
            </a:pPr>
            <a:endParaRPr lang="en-US" altLang="zh-CN" sz="1400" kern="100" dirty="0">
              <a:effectLst/>
              <a:latin typeface="+mn-ea"/>
              <a:cs typeface="宋体" panose="02010600030101010101" pitchFamily="2" charset="-122"/>
            </a:endParaRPr>
          </a:p>
          <a:p>
            <a:pPr marL="228600" indent="-228600">
              <a:buClr>
                <a:schemeClr val="accent3"/>
              </a:buClr>
              <a:buSzPct val="86000"/>
              <a:buFont typeface="Wingdings" panose="05000000000000000000" pitchFamily="2" charset="2"/>
              <a:buChar char="n"/>
            </a:pPr>
            <a:r>
              <a:rPr lang="zh-CN" altLang="en-US" sz="1400" kern="100" dirty="0">
                <a:latin typeface="+mn-ea"/>
                <a:cs typeface="Times New Roman" panose="02020603050405020304" pitchFamily="18" charset="0"/>
              </a:rPr>
              <a:t>无线信道</a:t>
            </a:r>
            <a:r>
              <a:rPr lang="zh-CN" altLang="zh-CN" sz="1400" dirty="0">
                <a:effectLst/>
                <a:latin typeface="+mn-ea"/>
                <a:cs typeface="Times New Roman" panose="02020603050405020304" pitchFamily="18" charset="0"/>
              </a:rPr>
              <a:t>开放特性</a:t>
            </a:r>
            <a:r>
              <a:rPr lang="zh-CN" altLang="en-US" sz="1400" dirty="0">
                <a:latin typeface="+mn-ea"/>
                <a:cs typeface="Times New Roman" panose="02020603050405020304" pitchFamily="18" charset="0"/>
              </a:rPr>
              <a:t>，</a:t>
            </a:r>
            <a:r>
              <a:rPr lang="zh-CN" altLang="en-US" sz="1400" dirty="0">
                <a:effectLst/>
                <a:latin typeface="+mn-ea"/>
                <a:cs typeface="Times New Roman" panose="02020603050405020304" pitchFamily="18" charset="0"/>
              </a:rPr>
              <a:t>易受</a:t>
            </a:r>
            <a:r>
              <a:rPr lang="zh-CN" altLang="zh-CN" sz="1400" dirty="0">
                <a:effectLst/>
                <a:latin typeface="+mn-ea"/>
                <a:cs typeface="Times New Roman" panose="02020603050405020304" pitchFamily="18" charset="0"/>
              </a:rPr>
              <a:t>物理层的干扰攻击</a:t>
            </a:r>
            <a:endParaRPr lang="zh-CN" altLang="en-US" sz="1400" dirty="0"/>
          </a:p>
        </p:txBody>
      </p:sp>
      <p:sp>
        <p:nvSpPr>
          <p:cNvPr id="47" name="矩形 46">
            <a:extLst>
              <a:ext uri="{FF2B5EF4-FFF2-40B4-BE49-F238E27FC236}">
                <a16:creationId xmlns:a16="http://schemas.microsoft.com/office/drawing/2014/main" id="{FCFAA275-9706-4DF1-B777-98CB16D669C7}"/>
              </a:ext>
            </a:extLst>
          </p:cNvPr>
          <p:cNvSpPr/>
          <p:nvPr/>
        </p:nvSpPr>
        <p:spPr>
          <a:xfrm>
            <a:off x="8231702" y="1117928"/>
            <a:ext cx="1717674" cy="406400"/>
          </a:xfrm>
          <a:prstGeom prst="rect">
            <a:avLst/>
          </a:prstGeom>
          <a:solidFill>
            <a:srgbClr val="1A53A2"/>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dirty="0"/>
              <a:t>抗干扰方式分类</a:t>
            </a:r>
          </a:p>
        </p:txBody>
      </p:sp>
      <p:sp>
        <p:nvSpPr>
          <p:cNvPr id="58" name="矩形 57">
            <a:extLst>
              <a:ext uri="{FF2B5EF4-FFF2-40B4-BE49-F238E27FC236}">
                <a16:creationId xmlns:a16="http://schemas.microsoft.com/office/drawing/2014/main" id="{EA881BA6-2658-4F13-B38B-0791875E4D3A}"/>
              </a:ext>
            </a:extLst>
          </p:cNvPr>
          <p:cNvSpPr/>
          <p:nvPr/>
        </p:nvSpPr>
        <p:spPr>
          <a:xfrm>
            <a:off x="6382399" y="5184426"/>
            <a:ext cx="2544385" cy="347422"/>
          </a:xfrm>
          <a:prstGeom prst="rect">
            <a:avLst/>
          </a:prstGeom>
          <a:solidFill>
            <a:srgbClr val="1A53A2"/>
          </a:solidFill>
          <a:ln w="12700" cap="rnd">
            <a:solidFill>
              <a:srgbClr val="004098"/>
            </a:solidFill>
            <a:round/>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solidFill>
                  <a:schemeClr val="bg1"/>
                </a:solidFill>
              </a:rPr>
              <a:t>引入强化学习技术</a:t>
            </a:r>
          </a:p>
        </p:txBody>
      </p:sp>
      <p:sp>
        <p:nvSpPr>
          <p:cNvPr id="3" name="椭圆 2">
            <a:extLst>
              <a:ext uri="{FF2B5EF4-FFF2-40B4-BE49-F238E27FC236}">
                <a16:creationId xmlns:a16="http://schemas.microsoft.com/office/drawing/2014/main" id="{953F3D5E-57B1-4CF1-A079-DC2CBEDA3305}"/>
              </a:ext>
            </a:extLst>
          </p:cNvPr>
          <p:cNvSpPr/>
          <p:nvPr/>
        </p:nvSpPr>
        <p:spPr>
          <a:xfrm>
            <a:off x="5022850" y="3416300"/>
            <a:ext cx="1219200" cy="419100"/>
          </a:xfrm>
          <a:prstGeom prst="ellipse">
            <a:avLst/>
          </a:prstGeom>
          <a:noFill/>
          <a:ln>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06F54EAA-5E79-4D0A-A3AF-21207C631065}"/>
              </a:ext>
            </a:extLst>
          </p:cNvPr>
          <p:cNvPicPr>
            <a:picLocks noChangeAspect="1"/>
          </p:cNvPicPr>
          <p:nvPr/>
        </p:nvPicPr>
        <p:blipFill>
          <a:blip r:embed="rId6"/>
          <a:stretch>
            <a:fillRect/>
          </a:stretch>
        </p:blipFill>
        <p:spPr>
          <a:xfrm>
            <a:off x="6210300" y="1965325"/>
            <a:ext cx="5676900" cy="1790700"/>
          </a:xfrm>
          <a:prstGeom prst="rect">
            <a:avLst/>
          </a:prstGeom>
        </p:spPr>
      </p:pic>
    </p:spTree>
    <p:custDataLst>
      <p:tags r:id="rId1"/>
    </p:custDataLst>
    <p:extLst>
      <p:ext uri="{BB962C8B-B14F-4D97-AF65-F5344CB8AC3E}">
        <p14:creationId xmlns:p14="http://schemas.microsoft.com/office/powerpoint/2010/main" val="4099887947"/>
      </p:ext>
    </p:extLst>
  </p:cSld>
  <p:clrMapOvr>
    <a:masterClrMapping/>
  </p:clrMapOvr>
  <mc:AlternateContent xmlns:mc="http://schemas.openxmlformats.org/markup-compatibility/2006" xmlns:p14="http://schemas.microsoft.com/office/powerpoint/2010/main">
    <mc:Choice Requires="p14">
      <p:transition spd="slow" p14:dur="2000" advTm="114504"/>
    </mc:Choice>
    <mc:Fallback xmlns="">
      <p:transition spd="slow" advTm="11450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40DE6412-7105-4529-A8B5-0009CE517053}"/>
              </a:ext>
            </a:extLst>
          </p:cNvPr>
          <p:cNvSpPr txBox="1"/>
          <p:nvPr/>
        </p:nvSpPr>
        <p:spPr>
          <a:xfrm>
            <a:off x="783144" y="84871"/>
            <a:ext cx="713793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研究发展综述</a:t>
            </a:r>
          </a:p>
        </p:txBody>
      </p:sp>
      <p:sp>
        <p:nvSpPr>
          <p:cNvPr id="2" name="灯片编号占位符 1">
            <a:extLst>
              <a:ext uri="{FF2B5EF4-FFF2-40B4-BE49-F238E27FC236}">
                <a16:creationId xmlns:a16="http://schemas.microsoft.com/office/drawing/2014/main" id="{531304F0-CC34-40AE-8BD8-7150D0C4E64A}"/>
              </a:ext>
            </a:extLst>
          </p:cNvPr>
          <p:cNvSpPr>
            <a:spLocks noGrp="1"/>
          </p:cNvSpPr>
          <p:nvPr>
            <p:ph type="sldNum" sz="quarter" idx="10"/>
          </p:nvPr>
        </p:nvSpPr>
        <p:spPr/>
        <p:txBody>
          <a:bodyPr vert="horz" lIns="91440" tIns="45720" rIns="91440" bIns="45720" rtlCol="0" anchor="ctr"/>
          <a:lstStyle/>
          <a:p>
            <a:fld id="{548644C6-89F0-466C-949F-E70AD72679A8}" type="slidenum">
              <a:rPr lang="zh-CN" altLang="en-US" sz="1800">
                <a:solidFill>
                  <a:srgbClr val="004098"/>
                </a:solidFill>
              </a:rPr>
              <a:pPr/>
              <a:t>4</a:t>
            </a:fld>
            <a:endParaRPr lang="zh-CN" altLang="en-US" sz="1800" dirty="0">
              <a:solidFill>
                <a:srgbClr val="004098"/>
              </a:solidFill>
            </a:endParaRPr>
          </a:p>
        </p:txBody>
      </p:sp>
      <p:sp>
        <p:nvSpPr>
          <p:cNvPr id="10" name="矩形 9">
            <a:extLst>
              <a:ext uri="{FF2B5EF4-FFF2-40B4-BE49-F238E27FC236}">
                <a16:creationId xmlns:a16="http://schemas.microsoft.com/office/drawing/2014/main" id="{54F0D316-CE01-4654-8B52-9EE879C6FE74}"/>
              </a:ext>
            </a:extLst>
          </p:cNvPr>
          <p:cNvSpPr/>
          <p:nvPr/>
        </p:nvSpPr>
        <p:spPr>
          <a:xfrm>
            <a:off x="550193" y="1725053"/>
            <a:ext cx="3090674" cy="471384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42F115D6-E388-40A5-81FE-75E397ECADB3}"/>
              </a:ext>
            </a:extLst>
          </p:cNvPr>
          <p:cNvSpPr/>
          <p:nvPr/>
        </p:nvSpPr>
        <p:spPr>
          <a:xfrm>
            <a:off x="538891" y="1314455"/>
            <a:ext cx="3101975" cy="406400"/>
          </a:xfrm>
          <a:prstGeom prst="rect">
            <a:avLst/>
          </a:prstGeom>
          <a:solidFill>
            <a:srgbClr val="1A53A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FC8CEB9-2A12-436B-9DAC-23BF330F8D8C}"/>
              </a:ext>
            </a:extLst>
          </p:cNvPr>
          <p:cNvSpPr txBox="1"/>
          <p:nvPr/>
        </p:nvSpPr>
        <p:spPr>
          <a:xfrm>
            <a:off x="555427" y="1343030"/>
            <a:ext cx="3085439" cy="584775"/>
          </a:xfrm>
          <a:prstGeom prst="rect">
            <a:avLst/>
          </a:prstGeom>
          <a:noFill/>
        </p:spPr>
        <p:txBody>
          <a:bodyPr wrap="square" rtlCol="0">
            <a:spAutoFit/>
          </a:bodyPr>
          <a:lstStyle/>
          <a:p>
            <a:pPr algn="ctr"/>
            <a:r>
              <a:rPr lang="zh-CN" altLang="en-US" sz="1400" dirty="0">
                <a:solidFill>
                  <a:schemeClr val="bg1"/>
                </a:solidFill>
                <a:latin typeface="+mj-ea"/>
                <a:ea typeface="+mj-ea"/>
              </a:rPr>
              <a:t>传统跳频扩频等</a:t>
            </a:r>
            <a:r>
              <a:rPr lang="en-US" altLang="zh-CN" sz="1400" dirty="0">
                <a:solidFill>
                  <a:schemeClr val="bg1"/>
                </a:solidFill>
                <a:latin typeface="+mj-ea"/>
                <a:ea typeface="+mj-ea"/>
              </a:rPr>
              <a:t>MAC</a:t>
            </a:r>
            <a:r>
              <a:rPr lang="zh-CN" altLang="en-US" sz="1400" dirty="0">
                <a:solidFill>
                  <a:schemeClr val="bg1"/>
                </a:solidFill>
                <a:latin typeface="+mj-ea"/>
                <a:ea typeface="+mj-ea"/>
              </a:rPr>
              <a:t>层抗干扰技术</a:t>
            </a:r>
            <a:endParaRPr lang="en-US" altLang="zh-CN" sz="1400" dirty="0">
              <a:solidFill>
                <a:schemeClr val="bg1"/>
              </a:solidFill>
              <a:latin typeface="+mj-ea"/>
              <a:ea typeface="+mj-ea"/>
            </a:endParaRPr>
          </a:p>
          <a:p>
            <a:endParaRPr lang="zh-CN" altLang="en-US" dirty="0"/>
          </a:p>
        </p:txBody>
      </p:sp>
      <p:sp>
        <p:nvSpPr>
          <p:cNvPr id="15" name="矩形 14">
            <a:extLst>
              <a:ext uri="{FF2B5EF4-FFF2-40B4-BE49-F238E27FC236}">
                <a16:creationId xmlns:a16="http://schemas.microsoft.com/office/drawing/2014/main" id="{77DFF583-5764-4224-A1CB-FE26131E5DB4}"/>
              </a:ext>
            </a:extLst>
          </p:cNvPr>
          <p:cNvSpPr/>
          <p:nvPr/>
        </p:nvSpPr>
        <p:spPr>
          <a:xfrm>
            <a:off x="4321446" y="1699222"/>
            <a:ext cx="3090674" cy="4739678"/>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382F2A5-56D1-42FC-AB4C-4F34F7A442C3}"/>
              </a:ext>
            </a:extLst>
          </p:cNvPr>
          <p:cNvSpPr/>
          <p:nvPr/>
        </p:nvSpPr>
        <p:spPr>
          <a:xfrm>
            <a:off x="4310145" y="1342869"/>
            <a:ext cx="3101975" cy="406400"/>
          </a:xfrm>
          <a:prstGeom prst="rect">
            <a:avLst/>
          </a:prstGeom>
          <a:solidFill>
            <a:srgbClr val="1A53A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7B8EFBB-844A-497B-BCD5-5FEACD308700}"/>
              </a:ext>
            </a:extLst>
          </p:cNvPr>
          <p:cNvSpPr txBox="1"/>
          <p:nvPr/>
        </p:nvSpPr>
        <p:spPr>
          <a:xfrm>
            <a:off x="4326681" y="1371444"/>
            <a:ext cx="3085439" cy="584775"/>
          </a:xfrm>
          <a:prstGeom prst="rect">
            <a:avLst/>
          </a:prstGeom>
          <a:noFill/>
        </p:spPr>
        <p:txBody>
          <a:bodyPr wrap="square" rtlCol="0">
            <a:spAutoFit/>
          </a:bodyPr>
          <a:lstStyle/>
          <a:p>
            <a:pPr algn="ctr"/>
            <a:r>
              <a:rPr lang="zh-CN" altLang="en-US" sz="1400" dirty="0">
                <a:solidFill>
                  <a:schemeClr val="bg1"/>
                </a:solidFill>
                <a:latin typeface="+mj-ea"/>
                <a:ea typeface="+mj-ea"/>
              </a:rPr>
              <a:t>路径规划和功率控制抗干扰技术</a:t>
            </a:r>
            <a:endParaRPr lang="en-US" altLang="zh-CN" sz="1400" dirty="0">
              <a:solidFill>
                <a:schemeClr val="bg1"/>
              </a:solidFill>
              <a:latin typeface="+mj-ea"/>
              <a:ea typeface="+mj-ea"/>
            </a:endParaRPr>
          </a:p>
          <a:p>
            <a:endParaRPr lang="zh-CN" altLang="en-US" dirty="0"/>
          </a:p>
        </p:txBody>
      </p:sp>
      <p:sp>
        <p:nvSpPr>
          <p:cNvPr id="21" name="矩形 20">
            <a:extLst>
              <a:ext uri="{FF2B5EF4-FFF2-40B4-BE49-F238E27FC236}">
                <a16:creationId xmlns:a16="http://schemas.microsoft.com/office/drawing/2014/main" id="{D89760D1-5921-40A3-8AE9-8E5AF244904C}"/>
              </a:ext>
            </a:extLst>
          </p:cNvPr>
          <p:cNvSpPr/>
          <p:nvPr/>
        </p:nvSpPr>
        <p:spPr>
          <a:xfrm>
            <a:off x="8234770" y="1683722"/>
            <a:ext cx="3090674" cy="475517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3CBDFC58-C8A5-49F2-A2A9-CBB77944F7E8}"/>
              </a:ext>
            </a:extLst>
          </p:cNvPr>
          <p:cNvSpPr/>
          <p:nvPr/>
        </p:nvSpPr>
        <p:spPr>
          <a:xfrm>
            <a:off x="8223469" y="1327370"/>
            <a:ext cx="3101975" cy="412620"/>
          </a:xfrm>
          <a:prstGeom prst="rect">
            <a:avLst/>
          </a:prstGeom>
          <a:solidFill>
            <a:srgbClr val="1A53A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1FB091A1-375B-40F0-90E3-636834236C51}"/>
              </a:ext>
            </a:extLst>
          </p:cNvPr>
          <p:cNvSpPr txBox="1"/>
          <p:nvPr/>
        </p:nvSpPr>
        <p:spPr>
          <a:xfrm>
            <a:off x="8240005" y="1355945"/>
            <a:ext cx="3085439" cy="584775"/>
          </a:xfrm>
          <a:prstGeom prst="rect">
            <a:avLst/>
          </a:prstGeom>
          <a:noFill/>
        </p:spPr>
        <p:txBody>
          <a:bodyPr wrap="square" rtlCol="0">
            <a:spAutoFit/>
          </a:bodyPr>
          <a:lstStyle/>
          <a:p>
            <a:pPr algn="ctr"/>
            <a:r>
              <a:rPr lang="zh-CN" altLang="en-US" sz="1400" dirty="0">
                <a:solidFill>
                  <a:schemeClr val="bg1"/>
                </a:solidFill>
                <a:latin typeface="+mj-ea"/>
                <a:ea typeface="+mj-ea"/>
              </a:rPr>
              <a:t>监督式机器学习抗干扰技术</a:t>
            </a:r>
            <a:endParaRPr lang="en-US" altLang="zh-CN" sz="1400" dirty="0">
              <a:solidFill>
                <a:schemeClr val="bg1"/>
              </a:solidFill>
              <a:latin typeface="+mj-ea"/>
              <a:ea typeface="+mj-ea"/>
            </a:endParaRPr>
          </a:p>
          <a:p>
            <a:endParaRPr lang="zh-CN" altLang="en-US" dirty="0"/>
          </a:p>
        </p:txBody>
      </p:sp>
      <p:grpSp>
        <p:nvGrpSpPr>
          <p:cNvPr id="52" name="组合 51">
            <a:extLst>
              <a:ext uri="{FF2B5EF4-FFF2-40B4-BE49-F238E27FC236}">
                <a16:creationId xmlns:a16="http://schemas.microsoft.com/office/drawing/2014/main" id="{2247726D-5DD1-4BB5-A592-F95084096926}"/>
              </a:ext>
            </a:extLst>
          </p:cNvPr>
          <p:cNvGrpSpPr/>
          <p:nvPr/>
        </p:nvGrpSpPr>
        <p:grpSpPr>
          <a:xfrm>
            <a:off x="767164" y="1828799"/>
            <a:ext cx="2563734" cy="4130299"/>
            <a:chOff x="976391" y="2107769"/>
            <a:chExt cx="2563734" cy="4130299"/>
          </a:xfrm>
        </p:grpSpPr>
        <p:cxnSp>
          <p:nvCxnSpPr>
            <p:cNvPr id="28" name="直接箭头连接符 27">
              <a:extLst>
                <a:ext uri="{FF2B5EF4-FFF2-40B4-BE49-F238E27FC236}">
                  <a16:creationId xmlns:a16="http://schemas.microsoft.com/office/drawing/2014/main" id="{75790DA0-CD7D-4AD2-A5C3-343FCD40FA70}"/>
                </a:ext>
              </a:extLst>
            </p:cNvPr>
            <p:cNvCxnSpPr>
              <a:cxnSpLocks/>
            </p:cNvCxnSpPr>
            <p:nvPr/>
          </p:nvCxnSpPr>
          <p:spPr>
            <a:xfrm>
              <a:off x="1015139" y="2107769"/>
              <a:ext cx="0" cy="4130299"/>
            </a:xfrm>
            <a:prstGeom prst="straightConnector1">
              <a:avLst/>
            </a:prstGeom>
            <a:ln w="25400">
              <a:solidFill>
                <a:srgbClr val="1A53A2"/>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30" name="直接连接符 29">
              <a:extLst>
                <a:ext uri="{FF2B5EF4-FFF2-40B4-BE49-F238E27FC236}">
                  <a16:creationId xmlns:a16="http://schemas.microsoft.com/office/drawing/2014/main" id="{AB4CDE62-D17A-4286-91C8-AFF2B74DD2DC}"/>
                </a:ext>
              </a:extLst>
            </p:cNvPr>
            <p:cNvCxnSpPr>
              <a:cxnSpLocks/>
            </p:cNvCxnSpPr>
            <p:nvPr/>
          </p:nvCxnSpPr>
          <p:spPr>
            <a:xfrm>
              <a:off x="1015139" y="2549471"/>
              <a:ext cx="1123627" cy="0"/>
            </a:xfrm>
            <a:prstGeom prst="line">
              <a:avLst/>
            </a:prstGeom>
            <a:ln w="25400">
              <a:solidFill>
                <a:srgbClr val="05449A"/>
              </a:solidFill>
              <a:headEnd type="diamond" w="lg"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2AF2258D-68D9-4928-A0D1-FD8BAEB3E8FC}"/>
                </a:ext>
              </a:extLst>
            </p:cNvPr>
            <p:cNvSpPr txBox="1"/>
            <p:nvPr/>
          </p:nvSpPr>
          <p:spPr>
            <a:xfrm>
              <a:off x="1053883" y="2132330"/>
              <a:ext cx="1100379" cy="307777"/>
            </a:xfrm>
            <a:prstGeom prst="rect">
              <a:avLst/>
            </a:prstGeom>
            <a:noFill/>
          </p:spPr>
          <p:txBody>
            <a:bodyPr wrap="square">
              <a:spAutoFit/>
            </a:bodyPr>
            <a:lstStyle/>
            <a:p>
              <a:r>
                <a:rPr lang="zh-CN" altLang="en-US" sz="1400" dirty="0">
                  <a:latin typeface="+mn-ea"/>
                </a:rPr>
                <a:t>退避机制法</a:t>
              </a:r>
              <a:endParaRPr lang="en-US" altLang="zh-CN" sz="1400" dirty="0">
                <a:latin typeface="+mn-ea"/>
              </a:endParaRPr>
            </a:p>
          </p:txBody>
        </p:sp>
        <p:sp>
          <p:nvSpPr>
            <p:cNvPr id="37" name="矩形 36">
              <a:extLst>
                <a:ext uri="{FF2B5EF4-FFF2-40B4-BE49-F238E27FC236}">
                  <a16:creationId xmlns:a16="http://schemas.microsoft.com/office/drawing/2014/main" id="{61B50CA1-1893-468C-9F02-46F1064C707A}"/>
                </a:ext>
              </a:extLst>
            </p:cNvPr>
            <p:cNvSpPr/>
            <p:nvPr/>
          </p:nvSpPr>
          <p:spPr>
            <a:xfrm>
              <a:off x="2084522" y="2402238"/>
              <a:ext cx="1455603" cy="348712"/>
            </a:xfrm>
            <a:prstGeom prst="rect">
              <a:avLst/>
            </a:prstGeom>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退避时间可预测化</a:t>
              </a:r>
            </a:p>
          </p:txBody>
        </p:sp>
        <p:cxnSp>
          <p:nvCxnSpPr>
            <p:cNvPr id="38" name="直接连接符 37">
              <a:extLst>
                <a:ext uri="{FF2B5EF4-FFF2-40B4-BE49-F238E27FC236}">
                  <a16:creationId xmlns:a16="http://schemas.microsoft.com/office/drawing/2014/main" id="{1EBDF789-8181-4C2B-86D2-954159A44318}"/>
                </a:ext>
              </a:extLst>
            </p:cNvPr>
            <p:cNvCxnSpPr>
              <a:cxnSpLocks/>
            </p:cNvCxnSpPr>
            <p:nvPr/>
          </p:nvCxnSpPr>
          <p:spPr>
            <a:xfrm>
              <a:off x="1015139" y="3254643"/>
              <a:ext cx="1123627" cy="0"/>
            </a:xfrm>
            <a:prstGeom prst="line">
              <a:avLst/>
            </a:prstGeom>
            <a:ln w="25400">
              <a:solidFill>
                <a:srgbClr val="05449A"/>
              </a:solidFill>
              <a:headEnd type="diamond" w="lg" len="med"/>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577FC12F-31EF-48DD-8EFC-5B986F0430C3}"/>
                </a:ext>
              </a:extLst>
            </p:cNvPr>
            <p:cNvSpPr txBox="1"/>
            <p:nvPr/>
          </p:nvSpPr>
          <p:spPr>
            <a:xfrm>
              <a:off x="976391" y="2829753"/>
              <a:ext cx="1480089" cy="307777"/>
            </a:xfrm>
            <a:prstGeom prst="rect">
              <a:avLst/>
            </a:prstGeom>
            <a:noFill/>
          </p:spPr>
          <p:txBody>
            <a:bodyPr wrap="square">
              <a:spAutoFit/>
            </a:bodyPr>
            <a:lstStyle/>
            <a:p>
              <a:r>
                <a:rPr lang="en-US" altLang="zh-CN" sz="1400" dirty="0">
                  <a:latin typeface="+mn-ea"/>
                </a:rPr>
                <a:t>Dodge-Jam</a:t>
              </a:r>
              <a:r>
                <a:rPr lang="zh-CN" altLang="en-US" sz="1400" dirty="0">
                  <a:latin typeface="+mn-ea"/>
                </a:rPr>
                <a:t>法</a:t>
              </a:r>
              <a:endParaRPr lang="en-US" altLang="zh-CN" sz="1400" dirty="0">
                <a:latin typeface="+mn-ea"/>
              </a:endParaRPr>
            </a:p>
          </p:txBody>
        </p:sp>
        <p:sp>
          <p:nvSpPr>
            <p:cNvPr id="40" name="矩形 39">
              <a:extLst>
                <a:ext uri="{FF2B5EF4-FFF2-40B4-BE49-F238E27FC236}">
                  <a16:creationId xmlns:a16="http://schemas.microsoft.com/office/drawing/2014/main" id="{D0A0260A-305C-4184-9E68-801E5A3A0978}"/>
                </a:ext>
              </a:extLst>
            </p:cNvPr>
            <p:cNvSpPr/>
            <p:nvPr/>
          </p:nvSpPr>
          <p:spPr>
            <a:xfrm>
              <a:off x="2084522" y="3107410"/>
              <a:ext cx="1455603" cy="348712"/>
            </a:xfrm>
            <a:prstGeom prst="rect">
              <a:avLst/>
            </a:prstGeom>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200" dirty="0">
                  <a:latin typeface="+mn-ea"/>
                </a:rPr>
                <a:t>ACK</a:t>
              </a:r>
              <a:r>
                <a:rPr lang="zh-CN" altLang="en-US" sz="1200" dirty="0">
                  <a:latin typeface="+mn-ea"/>
                </a:rPr>
                <a:t>信道分离</a:t>
              </a:r>
              <a:endParaRPr lang="zh-CN" altLang="en-US" sz="1200" dirty="0"/>
            </a:p>
          </p:txBody>
        </p:sp>
        <p:cxnSp>
          <p:nvCxnSpPr>
            <p:cNvPr id="41" name="直接连接符 40">
              <a:extLst>
                <a:ext uri="{FF2B5EF4-FFF2-40B4-BE49-F238E27FC236}">
                  <a16:creationId xmlns:a16="http://schemas.microsoft.com/office/drawing/2014/main" id="{15E5057C-2395-407E-AB31-EE795526F5D1}"/>
                </a:ext>
              </a:extLst>
            </p:cNvPr>
            <p:cNvCxnSpPr>
              <a:cxnSpLocks/>
            </p:cNvCxnSpPr>
            <p:nvPr/>
          </p:nvCxnSpPr>
          <p:spPr>
            <a:xfrm>
              <a:off x="1015139" y="4052806"/>
              <a:ext cx="1123627" cy="0"/>
            </a:xfrm>
            <a:prstGeom prst="line">
              <a:avLst/>
            </a:prstGeom>
            <a:ln w="25400">
              <a:solidFill>
                <a:srgbClr val="05449A"/>
              </a:solidFill>
              <a:headEnd type="diamond" w="lg" len="me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E8348178-AE4C-4560-B36E-EF9BDC6D2E31}"/>
                </a:ext>
              </a:extLst>
            </p:cNvPr>
            <p:cNvSpPr txBox="1"/>
            <p:nvPr/>
          </p:nvSpPr>
          <p:spPr>
            <a:xfrm>
              <a:off x="1022886" y="3643414"/>
              <a:ext cx="1480089" cy="307777"/>
            </a:xfrm>
            <a:prstGeom prst="rect">
              <a:avLst/>
            </a:prstGeom>
            <a:noFill/>
          </p:spPr>
          <p:txBody>
            <a:bodyPr wrap="square">
              <a:spAutoFit/>
            </a:bodyPr>
            <a:lstStyle/>
            <a:p>
              <a:r>
                <a:rPr lang="zh-CN" altLang="en-US" sz="1400" dirty="0">
                  <a:latin typeface="+mn-ea"/>
                </a:rPr>
                <a:t>主动式跳频</a:t>
              </a:r>
              <a:endParaRPr lang="en-US" altLang="zh-CN" sz="1400" dirty="0">
                <a:latin typeface="+mn-ea"/>
              </a:endParaRPr>
            </a:p>
          </p:txBody>
        </p:sp>
        <p:sp>
          <p:nvSpPr>
            <p:cNvPr id="43" name="矩形 42">
              <a:extLst>
                <a:ext uri="{FF2B5EF4-FFF2-40B4-BE49-F238E27FC236}">
                  <a16:creationId xmlns:a16="http://schemas.microsoft.com/office/drawing/2014/main" id="{491C57D4-6F58-41A7-85D5-E80504F2611E}"/>
                </a:ext>
              </a:extLst>
            </p:cNvPr>
            <p:cNvSpPr/>
            <p:nvPr/>
          </p:nvSpPr>
          <p:spPr>
            <a:xfrm>
              <a:off x="2084522" y="3804833"/>
              <a:ext cx="1455603" cy="557939"/>
            </a:xfrm>
            <a:prstGeom prst="rect">
              <a:avLst/>
            </a:prstGeom>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latin typeface="+mn-ea"/>
                </a:rPr>
                <a:t>预先设定或伪随机选择信道集</a:t>
              </a:r>
              <a:endParaRPr lang="zh-CN" altLang="en-US" sz="1200" dirty="0"/>
            </a:p>
          </p:txBody>
        </p:sp>
        <p:cxnSp>
          <p:nvCxnSpPr>
            <p:cNvPr id="44" name="直接连接符 43">
              <a:extLst>
                <a:ext uri="{FF2B5EF4-FFF2-40B4-BE49-F238E27FC236}">
                  <a16:creationId xmlns:a16="http://schemas.microsoft.com/office/drawing/2014/main" id="{D596E35D-4834-4607-B298-B199DF82AD79}"/>
                </a:ext>
              </a:extLst>
            </p:cNvPr>
            <p:cNvCxnSpPr>
              <a:cxnSpLocks/>
            </p:cNvCxnSpPr>
            <p:nvPr/>
          </p:nvCxnSpPr>
          <p:spPr>
            <a:xfrm>
              <a:off x="1015139" y="4897464"/>
              <a:ext cx="1123627" cy="0"/>
            </a:xfrm>
            <a:prstGeom prst="line">
              <a:avLst/>
            </a:prstGeom>
            <a:ln w="25400">
              <a:solidFill>
                <a:srgbClr val="05449A"/>
              </a:solidFill>
              <a:headEnd type="diamond" w="lg" len="med"/>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98870FCF-CEA4-459D-9802-DAE16FA220BB}"/>
                </a:ext>
              </a:extLst>
            </p:cNvPr>
            <p:cNvSpPr txBox="1"/>
            <p:nvPr/>
          </p:nvSpPr>
          <p:spPr>
            <a:xfrm>
              <a:off x="1022886" y="4488072"/>
              <a:ext cx="1480089" cy="307777"/>
            </a:xfrm>
            <a:prstGeom prst="rect">
              <a:avLst/>
            </a:prstGeom>
            <a:noFill/>
          </p:spPr>
          <p:txBody>
            <a:bodyPr wrap="square">
              <a:spAutoFit/>
            </a:bodyPr>
            <a:lstStyle/>
            <a:p>
              <a:r>
                <a:rPr lang="zh-CN" altLang="en-US" sz="1400" dirty="0">
                  <a:latin typeface="+mn-ea"/>
                </a:rPr>
                <a:t>反应式跳频</a:t>
              </a:r>
              <a:endParaRPr lang="en-US" altLang="zh-CN" sz="1400" dirty="0">
                <a:latin typeface="+mn-ea"/>
              </a:endParaRPr>
            </a:p>
          </p:txBody>
        </p:sp>
        <p:sp>
          <p:nvSpPr>
            <p:cNvPr id="46" name="矩形 45">
              <a:extLst>
                <a:ext uri="{FF2B5EF4-FFF2-40B4-BE49-F238E27FC236}">
                  <a16:creationId xmlns:a16="http://schemas.microsoft.com/office/drawing/2014/main" id="{90F9644B-ED80-4FD7-842B-6F9C29D17FA8}"/>
                </a:ext>
              </a:extLst>
            </p:cNvPr>
            <p:cNvSpPr/>
            <p:nvPr/>
          </p:nvSpPr>
          <p:spPr>
            <a:xfrm>
              <a:off x="2084522" y="4649491"/>
              <a:ext cx="1455603" cy="511445"/>
            </a:xfrm>
            <a:prstGeom prst="rect">
              <a:avLst/>
            </a:prstGeom>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latin typeface="+mn-ea"/>
                </a:rPr>
                <a:t>检测干扰再进行</a:t>
              </a:r>
              <a:endParaRPr lang="en-US" altLang="zh-CN" sz="1200" dirty="0">
                <a:latin typeface="+mn-ea"/>
              </a:endParaRPr>
            </a:p>
            <a:p>
              <a:pPr algn="ctr"/>
              <a:r>
                <a:rPr lang="zh-CN" altLang="en-US" sz="1200" dirty="0">
                  <a:latin typeface="+mn-ea"/>
                </a:rPr>
                <a:t>跳频</a:t>
              </a:r>
              <a:endParaRPr lang="en-US" altLang="zh-CN" sz="1200" dirty="0">
                <a:latin typeface="+mn-ea"/>
              </a:endParaRPr>
            </a:p>
          </p:txBody>
        </p:sp>
        <p:cxnSp>
          <p:nvCxnSpPr>
            <p:cNvPr id="48" name="直接连接符 47">
              <a:extLst>
                <a:ext uri="{FF2B5EF4-FFF2-40B4-BE49-F238E27FC236}">
                  <a16:creationId xmlns:a16="http://schemas.microsoft.com/office/drawing/2014/main" id="{0A63D3C7-D7DA-4C3B-AFE8-A253015FB00D}"/>
                </a:ext>
              </a:extLst>
            </p:cNvPr>
            <p:cNvCxnSpPr>
              <a:cxnSpLocks/>
            </p:cNvCxnSpPr>
            <p:nvPr/>
          </p:nvCxnSpPr>
          <p:spPr>
            <a:xfrm>
              <a:off x="1015139" y="5602637"/>
              <a:ext cx="1123627" cy="0"/>
            </a:xfrm>
            <a:prstGeom prst="line">
              <a:avLst/>
            </a:prstGeom>
            <a:ln w="25400">
              <a:solidFill>
                <a:srgbClr val="05449A"/>
              </a:solidFill>
              <a:headEnd type="diamond" w="lg" len="med"/>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2295999F-637A-4D5B-89BD-34C1B48650CA}"/>
                </a:ext>
              </a:extLst>
            </p:cNvPr>
            <p:cNvSpPr txBox="1"/>
            <p:nvPr/>
          </p:nvSpPr>
          <p:spPr>
            <a:xfrm>
              <a:off x="1022886" y="5193245"/>
              <a:ext cx="1480089" cy="307777"/>
            </a:xfrm>
            <a:prstGeom prst="rect">
              <a:avLst/>
            </a:prstGeom>
            <a:noFill/>
          </p:spPr>
          <p:txBody>
            <a:bodyPr wrap="square">
              <a:spAutoFit/>
            </a:bodyPr>
            <a:lstStyle/>
            <a:p>
              <a:r>
                <a:rPr lang="zh-CN" altLang="en-US" sz="1400" dirty="0">
                  <a:latin typeface="+mn-ea"/>
                </a:rPr>
                <a:t>适应式跳频</a:t>
              </a:r>
              <a:endParaRPr lang="en-US" altLang="zh-CN" sz="1400" dirty="0">
                <a:latin typeface="+mn-ea"/>
              </a:endParaRPr>
            </a:p>
          </p:txBody>
        </p:sp>
        <p:sp>
          <p:nvSpPr>
            <p:cNvPr id="50" name="矩形 49">
              <a:extLst>
                <a:ext uri="{FF2B5EF4-FFF2-40B4-BE49-F238E27FC236}">
                  <a16:creationId xmlns:a16="http://schemas.microsoft.com/office/drawing/2014/main" id="{4D7744FA-01FA-4477-A92D-157DDF07D28B}"/>
                </a:ext>
              </a:extLst>
            </p:cNvPr>
            <p:cNvSpPr/>
            <p:nvPr/>
          </p:nvSpPr>
          <p:spPr>
            <a:xfrm>
              <a:off x="2084522" y="5354664"/>
              <a:ext cx="1455603" cy="511445"/>
            </a:xfrm>
            <a:prstGeom prst="rect">
              <a:avLst/>
            </a:prstGeom>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latin typeface="+mn-ea"/>
                </a:rPr>
                <a:t>替换信道集避免</a:t>
              </a:r>
              <a:endParaRPr lang="en-US" altLang="zh-CN" sz="1200" dirty="0">
                <a:latin typeface="+mn-ea"/>
              </a:endParaRPr>
            </a:p>
            <a:p>
              <a:pPr algn="ctr"/>
              <a:r>
                <a:rPr lang="zh-CN" altLang="en-US" sz="1200" dirty="0">
                  <a:latin typeface="+mn-ea"/>
                </a:rPr>
                <a:t>干扰信道</a:t>
              </a:r>
              <a:endParaRPr lang="en-US" altLang="zh-CN" sz="1200" dirty="0">
                <a:latin typeface="+mn-ea"/>
              </a:endParaRPr>
            </a:p>
          </p:txBody>
        </p:sp>
      </p:grpSp>
      <p:sp>
        <p:nvSpPr>
          <p:cNvPr id="58" name="矩形 57">
            <a:extLst>
              <a:ext uri="{FF2B5EF4-FFF2-40B4-BE49-F238E27FC236}">
                <a16:creationId xmlns:a16="http://schemas.microsoft.com/office/drawing/2014/main" id="{7358A2AC-0C92-4A28-A7B4-507599B4007B}"/>
              </a:ext>
            </a:extLst>
          </p:cNvPr>
          <p:cNvSpPr/>
          <p:nvPr/>
        </p:nvSpPr>
        <p:spPr>
          <a:xfrm>
            <a:off x="736169" y="6003657"/>
            <a:ext cx="2657960" cy="30899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BDA2B8D2-E212-4640-891D-4F806E8DB669}"/>
              </a:ext>
            </a:extLst>
          </p:cNvPr>
          <p:cNvSpPr/>
          <p:nvPr/>
        </p:nvSpPr>
        <p:spPr>
          <a:xfrm>
            <a:off x="4587498" y="2084523"/>
            <a:ext cx="2564969" cy="328564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963BE641-C9DE-47EF-B3C7-FA332C53C578}"/>
              </a:ext>
            </a:extLst>
          </p:cNvPr>
          <p:cNvSpPr txBox="1"/>
          <p:nvPr/>
        </p:nvSpPr>
        <p:spPr>
          <a:xfrm>
            <a:off x="4604934" y="2184669"/>
            <a:ext cx="2377052" cy="3416320"/>
          </a:xfrm>
          <a:prstGeom prst="rect">
            <a:avLst/>
          </a:prstGeom>
          <a:noFill/>
        </p:spPr>
        <p:txBody>
          <a:bodyPr wrap="square">
            <a:spAutoFit/>
          </a:bodyPr>
          <a:lstStyle/>
          <a:p>
            <a:pPr marL="171450" indent="-171450">
              <a:buClr>
                <a:srgbClr val="05449A"/>
              </a:buClr>
              <a:buFont typeface="Wingdings" panose="05000000000000000000" pitchFamily="2" charset="2"/>
              <a:buChar char="u"/>
            </a:pPr>
            <a:endParaRPr lang="en-US" altLang="zh-CN" sz="1200" dirty="0">
              <a:effectLst/>
              <a:latin typeface="+mn-ea"/>
              <a:cs typeface="Times New Roman" panose="02020603050405020304" pitchFamily="18" charset="0"/>
            </a:endParaRPr>
          </a:p>
          <a:p>
            <a:pPr marL="171450" indent="-171450">
              <a:buClr>
                <a:srgbClr val="05449A"/>
              </a:buClr>
              <a:buFont typeface="Wingdings" panose="05000000000000000000" pitchFamily="2" charset="2"/>
              <a:buChar char="u"/>
            </a:pPr>
            <a:r>
              <a:rPr lang="zh-CN" altLang="zh-CN" sz="1200" dirty="0">
                <a:effectLst/>
                <a:latin typeface="+mn-ea"/>
                <a:cs typeface="Times New Roman" panose="02020603050405020304" pitchFamily="18" charset="0"/>
              </a:rPr>
              <a:t>无人机抗</a:t>
            </a:r>
            <a:r>
              <a:rPr lang="zh-CN" altLang="en-US" sz="1200" dirty="0">
                <a:effectLst/>
                <a:latin typeface="+mn-ea"/>
                <a:cs typeface="Times New Roman" panose="02020603050405020304" pitchFamily="18" charset="0"/>
              </a:rPr>
              <a:t>干</a:t>
            </a:r>
            <a:r>
              <a:rPr lang="zh-CN" altLang="zh-CN" sz="1200" dirty="0">
                <a:effectLst/>
                <a:latin typeface="+mn-ea"/>
                <a:cs typeface="Times New Roman" panose="02020603050405020304" pitchFamily="18" charset="0"/>
              </a:rPr>
              <a:t>扰问题建模为</a:t>
            </a:r>
            <a:r>
              <a:rPr lang="zh-CN" altLang="zh-CN" sz="1200" b="1" dirty="0">
                <a:solidFill>
                  <a:srgbClr val="004098"/>
                </a:solidFill>
                <a:effectLst/>
                <a:latin typeface="+mn-ea"/>
                <a:cs typeface="Times New Roman" panose="02020603050405020304" pitchFamily="18" charset="0"/>
              </a:rPr>
              <a:t>零和追击逃逸博弈</a:t>
            </a:r>
            <a:r>
              <a:rPr lang="zh-CN" altLang="zh-CN" sz="1200" dirty="0">
                <a:solidFill>
                  <a:srgbClr val="004098"/>
                </a:solidFill>
                <a:effectLst/>
                <a:latin typeface="+mn-ea"/>
                <a:cs typeface="Times New Roman" panose="02020603050405020304" pitchFamily="18" charset="0"/>
              </a:rPr>
              <a:t>问题</a:t>
            </a:r>
            <a:r>
              <a:rPr lang="zh-CN" altLang="zh-CN" sz="1200" dirty="0">
                <a:effectLst/>
                <a:latin typeface="+mn-ea"/>
                <a:cs typeface="Times New Roman" panose="02020603050405020304" pitchFamily="18" charset="0"/>
              </a:rPr>
              <a:t>，通过</a:t>
            </a:r>
            <a:r>
              <a:rPr lang="en-US" altLang="zh-CN" sz="1200" dirty="0">
                <a:solidFill>
                  <a:srgbClr val="004098"/>
                </a:solidFill>
                <a:effectLst/>
                <a:latin typeface="+mn-ea"/>
                <a:cs typeface="Times New Roman" panose="02020603050405020304" pitchFamily="18" charset="0"/>
              </a:rPr>
              <a:t>Issacs </a:t>
            </a:r>
            <a:r>
              <a:rPr lang="zh-CN" altLang="zh-CN" sz="1200" dirty="0">
                <a:effectLst/>
                <a:latin typeface="+mn-ea"/>
                <a:cs typeface="Times New Roman" panose="02020603050405020304" pitchFamily="18" charset="0"/>
              </a:rPr>
              <a:t>方法求解最优无人机移动轨迹，减少无人机受到干扰的时间长度</a:t>
            </a:r>
            <a:r>
              <a:rPr lang="zh-CN" altLang="en-US" sz="1200" dirty="0">
                <a:effectLst/>
                <a:latin typeface="+mn-ea"/>
                <a:cs typeface="Times New Roman" panose="02020603050405020304" pitchFamily="18" charset="0"/>
              </a:rPr>
              <a:t>。</a:t>
            </a:r>
            <a:endParaRPr lang="en-US" altLang="zh-CN" sz="1200" dirty="0">
              <a:effectLst/>
              <a:latin typeface="+mn-ea"/>
              <a:cs typeface="Times New Roman" panose="02020603050405020304" pitchFamily="18" charset="0"/>
            </a:endParaRPr>
          </a:p>
          <a:p>
            <a:pPr>
              <a:buClr>
                <a:srgbClr val="05449A"/>
              </a:buClr>
            </a:pPr>
            <a:endParaRPr lang="en-US" altLang="zh-CN" sz="1200" dirty="0">
              <a:effectLst/>
              <a:latin typeface="+mn-ea"/>
              <a:cs typeface="Times New Roman" panose="02020603050405020304" pitchFamily="18" charset="0"/>
            </a:endParaRPr>
          </a:p>
          <a:p>
            <a:pPr marL="171450" indent="-171450">
              <a:buFont typeface="Wingdings" panose="05000000000000000000" pitchFamily="2" charset="2"/>
              <a:buChar char="u"/>
            </a:pPr>
            <a:endParaRPr lang="en-US" altLang="zh-CN" sz="1200" dirty="0">
              <a:latin typeface="+mn-ea"/>
              <a:cs typeface="Times New Roman" panose="02020603050405020304" pitchFamily="18" charset="0"/>
            </a:endParaRPr>
          </a:p>
          <a:p>
            <a:pPr marL="171450" indent="-171450">
              <a:buClr>
                <a:srgbClr val="004098"/>
              </a:buClr>
              <a:buFont typeface="Wingdings" panose="05000000000000000000" pitchFamily="2" charset="2"/>
              <a:buChar char="u"/>
            </a:pPr>
            <a:r>
              <a:rPr lang="zh-CN" altLang="zh-CN" sz="1200" dirty="0">
                <a:effectLst/>
                <a:latin typeface="+mn-ea"/>
                <a:cs typeface="Times New Roman" panose="02020603050405020304" pitchFamily="18" charset="0"/>
              </a:rPr>
              <a:t>块坐标下降和连续凸近似方法</a:t>
            </a:r>
            <a:r>
              <a:rPr lang="en-US" altLang="zh-CN" sz="1200" dirty="0">
                <a:effectLst/>
                <a:latin typeface="+mn-ea"/>
                <a:cs typeface="Times New Roman" panose="02020603050405020304" pitchFamily="18" charset="0"/>
              </a:rPr>
              <a:t>.</a:t>
            </a:r>
            <a:r>
              <a:rPr lang="zh-CN" altLang="en-US" sz="1200" dirty="0">
                <a:effectLst/>
                <a:latin typeface="+mn-ea"/>
                <a:cs typeface="Times New Roman" panose="02020603050405020304" pitchFamily="18" charset="0"/>
              </a:rPr>
              <a:t>优化无人机轨迹</a:t>
            </a:r>
            <a:endParaRPr lang="en-US" altLang="zh-CN" sz="1200" dirty="0">
              <a:effectLst/>
              <a:latin typeface="+mn-ea"/>
              <a:cs typeface="Times New Roman" panose="02020603050405020304" pitchFamily="18" charset="0"/>
            </a:endParaRPr>
          </a:p>
          <a:p>
            <a:pPr>
              <a:buClr>
                <a:srgbClr val="004098"/>
              </a:buClr>
            </a:pPr>
            <a:endParaRPr lang="en-US" altLang="zh-CN" sz="1200" dirty="0">
              <a:effectLst/>
              <a:latin typeface="+mn-ea"/>
              <a:cs typeface="Times New Roman" panose="02020603050405020304" pitchFamily="18" charset="0"/>
            </a:endParaRPr>
          </a:p>
          <a:p>
            <a:pPr marL="171450" indent="-171450">
              <a:buFont typeface="Wingdings" panose="05000000000000000000" pitchFamily="2" charset="2"/>
              <a:buChar char="u"/>
            </a:pPr>
            <a:endParaRPr lang="en-US" altLang="zh-CN" sz="1200" dirty="0">
              <a:latin typeface="+mn-ea"/>
              <a:cs typeface="Times New Roman" panose="02020603050405020304" pitchFamily="18" charset="0"/>
            </a:endParaRPr>
          </a:p>
          <a:p>
            <a:pPr marL="171450" indent="-171450">
              <a:buClr>
                <a:srgbClr val="004098"/>
              </a:buClr>
              <a:buFont typeface="Wingdings" panose="05000000000000000000" pitchFamily="2" charset="2"/>
              <a:buChar char="u"/>
            </a:pPr>
            <a:r>
              <a:rPr lang="zh-CN" altLang="zh-CN" sz="1200" dirty="0">
                <a:effectLst/>
                <a:latin typeface="+mn-ea"/>
                <a:cs typeface="Times New Roman" panose="02020603050405020304" pitchFamily="18" charset="0"/>
              </a:rPr>
              <a:t>结合功率控制等联合控制方法</a:t>
            </a:r>
            <a:r>
              <a:rPr lang="en-US" altLang="zh-CN" sz="1200" dirty="0">
                <a:effectLst/>
                <a:latin typeface="+mn-ea"/>
                <a:cs typeface="Times New Roman" panose="02020603050405020304" pitchFamily="18" charset="0"/>
              </a:rPr>
              <a:t>,</a:t>
            </a:r>
            <a:r>
              <a:rPr lang="zh-CN" altLang="zh-CN" sz="1200" dirty="0">
                <a:effectLst/>
                <a:latin typeface="+mn-ea"/>
                <a:cs typeface="Times New Roman" panose="02020603050405020304" pitchFamily="18" charset="0"/>
              </a:rPr>
              <a:t>建模为</a:t>
            </a:r>
            <a:r>
              <a:rPr lang="zh-CN" altLang="zh-CN" sz="1200" dirty="0">
                <a:solidFill>
                  <a:srgbClr val="004098"/>
                </a:solidFill>
                <a:effectLst/>
                <a:latin typeface="+mn-ea"/>
                <a:cs typeface="Times New Roman" panose="02020603050405020304" pitchFamily="18" charset="0"/>
              </a:rPr>
              <a:t>斯塔伯格博弈模型</a:t>
            </a:r>
            <a:r>
              <a:rPr lang="zh-CN" altLang="zh-CN" sz="1200" dirty="0">
                <a:effectLst/>
                <a:latin typeface="+mn-ea"/>
                <a:cs typeface="Times New Roman" panose="02020603050405020304" pitchFamily="18" charset="0"/>
              </a:rPr>
              <a:t>，使用基于最优响应的方法优化</a:t>
            </a:r>
            <a:r>
              <a:rPr lang="zh-CN" altLang="en-US" sz="1200" dirty="0">
                <a:latin typeface="+mn-ea"/>
                <a:cs typeface="Times New Roman" panose="02020603050405020304" pitchFamily="18" charset="0"/>
              </a:rPr>
              <a:t>轨迹和功率，降低能耗。</a:t>
            </a:r>
            <a:endParaRPr lang="en-US" altLang="zh-CN" sz="1200" dirty="0">
              <a:effectLst/>
              <a:latin typeface="+mn-ea"/>
              <a:cs typeface="Times New Roman" panose="02020603050405020304" pitchFamily="18" charset="0"/>
            </a:endParaRPr>
          </a:p>
          <a:p>
            <a:endParaRPr lang="en-US" altLang="zh-CN" sz="1200" dirty="0">
              <a:effectLst/>
              <a:latin typeface="+mn-ea"/>
              <a:cs typeface="Times New Roman" panose="02020603050405020304" pitchFamily="18" charset="0"/>
            </a:endParaRPr>
          </a:p>
          <a:p>
            <a:endParaRPr lang="zh-CN" altLang="en-US" sz="1200" dirty="0">
              <a:latin typeface="+mn-ea"/>
            </a:endParaRPr>
          </a:p>
        </p:txBody>
      </p:sp>
      <p:sp>
        <p:nvSpPr>
          <p:cNvPr id="57" name="矩形 56">
            <a:extLst>
              <a:ext uri="{FF2B5EF4-FFF2-40B4-BE49-F238E27FC236}">
                <a16:creationId xmlns:a16="http://schemas.microsoft.com/office/drawing/2014/main" id="{285350DC-938E-4BBA-879D-71A6CF5E25A9}"/>
              </a:ext>
            </a:extLst>
          </p:cNvPr>
          <p:cNvSpPr/>
          <p:nvPr/>
        </p:nvSpPr>
        <p:spPr>
          <a:xfrm>
            <a:off x="4595247" y="5625885"/>
            <a:ext cx="2564970" cy="69936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53" name="文本框 52">
            <a:extLst>
              <a:ext uri="{FF2B5EF4-FFF2-40B4-BE49-F238E27FC236}">
                <a16:creationId xmlns:a16="http://schemas.microsoft.com/office/drawing/2014/main" id="{46292524-41FE-4BE9-9204-F30E056CD44F}"/>
              </a:ext>
            </a:extLst>
          </p:cNvPr>
          <p:cNvSpPr txBox="1"/>
          <p:nvPr/>
        </p:nvSpPr>
        <p:spPr>
          <a:xfrm>
            <a:off x="705172" y="5980410"/>
            <a:ext cx="3665349" cy="307777"/>
          </a:xfrm>
          <a:prstGeom prst="rect">
            <a:avLst/>
          </a:prstGeom>
          <a:noFill/>
        </p:spPr>
        <p:txBody>
          <a:bodyPr wrap="square" rtlCol="0">
            <a:spAutoFit/>
          </a:bodyPr>
          <a:lstStyle/>
          <a:p>
            <a:r>
              <a:rPr lang="zh-CN" altLang="en-US" sz="1400" dirty="0">
                <a:solidFill>
                  <a:srgbClr val="004098"/>
                </a:solidFill>
              </a:rPr>
              <a:t>缺点：难以应对多信道智能干扰</a:t>
            </a:r>
          </a:p>
        </p:txBody>
      </p:sp>
      <p:sp>
        <p:nvSpPr>
          <p:cNvPr id="60" name="矩形 59">
            <a:extLst>
              <a:ext uri="{FF2B5EF4-FFF2-40B4-BE49-F238E27FC236}">
                <a16:creationId xmlns:a16="http://schemas.microsoft.com/office/drawing/2014/main" id="{2DBE12F4-C5F5-4F47-8F51-5867E317CDDA}"/>
              </a:ext>
            </a:extLst>
          </p:cNvPr>
          <p:cNvSpPr/>
          <p:nvPr/>
        </p:nvSpPr>
        <p:spPr>
          <a:xfrm>
            <a:off x="8508569" y="1976033"/>
            <a:ext cx="2595968" cy="340187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DF83C05C-AB7A-4D9C-B0DD-1CE939EA45EF}"/>
              </a:ext>
            </a:extLst>
          </p:cNvPr>
          <p:cNvSpPr txBox="1"/>
          <p:nvPr/>
        </p:nvSpPr>
        <p:spPr>
          <a:xfrm>
            <a:off x="4773479" y="5703957"/>
            <a:ext cx="2347991" cy="707886"/>
          </a:xfrm>
          <a:prstGeom prst="rect">
            <a:avLst/>
          </a:prstGeom>
          <a:noFill/>
        </p:spPr>
        <p:txBody>
          <a:bodyPr wrap="square" rtlCol="0">
            <a:spAutoFit/>
          </a:bodyPr>
          <a:lstStyle/>
          <a:p>
            <a:pPr algn="ctr"/>
            <a:r>
              <a:rPr lang="zh-CN" altLang="en-US" sz="1400" dirty="0">
                <a:solidFill>
                  <a:srgbClr val="004098"/>
                </a:solidFill>
                <a:latin typeface="+mn-ea"/>
                <a:cs typeface="Times New Roman" panose="02020603050405020304" pitchFamily="18" charset="0"/>
              </a:rPr>
              <a:t>缺点：需要对信道、任务和干扰策略进行建模。</a:t>
            </a:r>
            <a:endParaRPr lang="en-US" altLang="zh-CN" sz="1400" dirty="0">
              <a:solidFill>
                <a:srgbClr val="004098"/>
              </a:solidFill>
              <a:latin typeface="+mn-ea"/>
              <a:cs typeface="Times New Roman" panose="02020603050405020304" pitchFamily="18" charset="0"/>
            </a:endParaRPr>
          </a:p>
          <a:p>
            <a:endParaRPr lang="zh-CN" altLang="en-US" sz="1200" dirty="0">
              <a:latin typeface="+mn-ea"/>
            </a:endParaRPr>
          </a:p>
        </p:txBody>
      </p:sp>
      <p:sp>
        <p:nvSpPr>
          <p:cNvPr id="59" name="矩形 58">
            <a:extLst>
              <a:ext uri="{FF2B5EF4-FFF2-40B4-BE49-F238E27FC236}">
                <a16:creationId xmlns:a16="http://schemas.microsoft.com/office/drawing/2014/main" id="{BDDABF70-4C60-44E4-B25C-D56848D413D9}"/>
              </a:ext>
            </a:extLst>
          </p:cNvPr>
          <p:cNvSpPr/>
          <p:nvPr/>
        </p:nvSpPr>
        <p:spPr>
          <a:xfrm>
            <a:off x="8513738" y="5607801"/>
            <a:ext cx="2564970" cy="710063"/>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solidFill>
                  <a:srgbClr val="004098"/>
                </a:solidFill>
                <a:latin typeface="+mn-ea"/>
                <a:cs typeface="Times New Roman" panose="02020603050405020304" pitchFamily="18" charset="0"/>
              </a:rPr>
              <a:t>缺点：</a:t>
            </a:r>
            <a:r>
              <a:rPr lang="zh-CN" altLang="zh-CN" sz="1400" dirty="0">
                <a:solidFill>
                  <a:srgbClr val="004098"/>
                </a:solidFill>
                <a:effectLst/>
                <a:latin typeface="+mn-ea"/>
                <a:cs typeface="Times New Roman" panose="02020603050405020304" pitchFamily="18" charset="0"/>
              </a:rPr>
              <a:t>要大量无人机抗</a:t>
            </a:r>
            <a:r>
              <a:rPr lang="zh-CN" altLang="en-US" sz="1400" dirty="0">
                <a:solidFill>
                  <a:srgbClr val="004098"/>
                </a:solidFill>
                <a:effectLst/>
                <a:latin typeface="+mn-ea"/>
                <a:cs typeface="Times New Roman" panose="02020603050405020304" pitchFamily="18" charset="0"/>
              </a:rPr>
              <a:t>干</a:t>
            </a:r>
            <a:r>
              <a:rPr lang="zh-CN" altLang="zh-CN" sz="1400" dirty="0">
                <a:solidFill>
                  <a:srgbClr val="004098"/>
                </a:solidFill>
                <a:effectLst/>
                <a:latin typeface="+mn-ea"/>
                <a:cs typeface="Times New Roman" panose="02020603050405020304" pitchFamily="18" charset="0"/>
              </a:rPr>
              <a:t>扰通信数据对分类器进行训练</a:t>
            </a:r>
            <a:endParaRPr lang="en-US" altLang="zh-CN" sz="1400" dirty="0">
              <a:solidFill>
                <a:srgbClr val="004098"/>
              </a:solidFill>
              <a:effectLst/>
              <a:latin typeface="+mn-ea"/>
              <a:cs typeface="Times New Roman" panose="02020603050405020304" pitchFamily="18" charset="0"/>
            </a:endParaRPr>
          </a:p>
        </p:txBody>
      </p:sp>
      <p:sp>
        <p:nvSpPr>
          <p:cNvPr id="7" name="文本框 6">
            <a:extLst>
              <a:ext uri="{FF2B5EF4-FFF2-40B4-BE49-F238E27FC236}">
                <a16:creationId xmlns:a16="http://schemas.microsoft.com/office/drawing/2014/main" id="{0DAA7B5C-577E-437E-99A2-299EDFF1CF02}"/>
              </a:ext>
            </a:extLst>
          </p:cNvPr>
          <p:cNvSpPr txBox="1"/>
          <p:nvPr/>
        </p:nvSpPr>
        <p:spPr>
          <a:xfrm>
            <a:off x="8487656" y="2179956"/>
            <a:ext cx="2694373" cy="2677656"/>
          </a:xfrm>
          <a:prstGeom prst="rect">
            <a:avLst/>
          </a:prstGeom>
          <a:noFill/>
        </p:spPr>
        <p:txBody>
          <a:bodyPr wrap="square" rtlCol="0">
            <a:spAutoFit/>
          </a:bodyPr>
          <a:lstStyle/>
          <a:p>
            <a:endParaRPr lang="en-US" altLang="zh-CN" sz="1200" dirty="0">
              <a:effectLst/>
              <a:latin typeface="+mn-ea"/>
              <a:cs typeface="Times New Roman" panose="02020603050405020304" pitchFamily="18" charset="0"/>
            </a:endParaRPr>
          </a:p>
          <a:p>
            <a:r>
              <a:rPr lang="zh-CN" altLang="en-US" sz="1200" dirty="0">
                <a:latin typeface="+mn-ea"/>
                <a:cs typeface="Times New Roman" panose="02020603050405020304" pitchFamily="18" charset="0"/>
              </a:rPr>
              <a:t>引入机器学习技术，</a:t>
            </a:r>
            <a:r>
              <a:rPr lang="zh-CN" altLang="en-US" sz="1200" dirty="0">
                <a:solidFill>
                  <a:srgbClr val="004098"/>
                </a:solidFill>
                <a:latin typeface="+mn-ea"/>
                <a:cs typeface="Times New Roman" panose="02020603050405020304" pitchFamily="18" charset="0"/>
              </a:rPr>
              <a:t>解决无人机状态信息获取困难、传统抗干扰策略优化计算开销高等问题：</a:t>
            </a:r>
            <a:r>
              <a:rPr lang="zh-CN" altLang="en-US" sz="1200" dirty="0">
                <a:latin typeface="+mn-ea"/>
                <a:cs typeface="Times New Roman" panose="02020603050405020304" pitchFamily="18" charset="0"/>
              </a:rPr>
              <a:t>例如有文献</a:t>
            </a:r>
            <a:r>
              <a:rPr lang="zh-CN" altLang="zh-CN" sz="1200" dirty="0">
                <a:effectLst/>
                <a:latin typeface="+mn-ea"/>
                <a:cs typeface="Times New Roman" panose="02020603050405020304" pitchFamily="18" charset="0"/>
              </a:rPr>
              <a:t>使用基于循环神经网络的干扰图谱构建方法，利用无人机周边环境信息和无人机载传感器的</a:t>
            </a:r>
            <a:r>
              <a:rPr lang="zh-CN" altLang="zh-CN" sz="1200" dirty="0">
                <a:solidFill>
                  <a:srgbClr val="004098"/>
                </a:solidFill>
                <a:effectLst/>
                <a:latin typeface="+mn-ea"/>
                <a:cs typeface="Times New Roman" panose="02020603050405020304" pitchFamily="18" charset="0"/>
              </a:rPr>
              <a:t>时序信息</a:t>
            </a:r>
            <a:r>
              <a:rPr lang="zh-CN" altLang="zh-CN" sz="1200" dirty="0">
                <a:effectLst/>
                <a:latin typeface="+mn-ea"/>
                <a:cs typeface="Times New Roman" panose="02020603050405020304" pitchFamily="18" charset="0"/>
              </a:rPr>
              <a:t>，实现对高风险的干扰区域的预测和回避</a:t>
            </a:r>
            <a:r>
              <a:rPr lang="zh-CN" altLang="en-US" sz="1200" dirty="0">
                <a:latin typeface="+mn-ea"/>
                <a:cs typeface="Times New Roman" panose="02020603050405020304" pitchFamily="18" charset="0"/>
              </a:rPr>
              <a:t>。</a:t>
            </a:r>
            <a:endParaRPr lang="en-US" altLang="zh-CN" sz="1200" dirty="0">
              <a:latin typeface="+mn-ea"/>
              <a:cs typeface="Times New Roman" panose="02020603050405020304" pitchFamily="18" charset="0"/>
            </a:endParaRPr>
          </a:p>
          <a:p>
            <a:endParaRPr lang="en-US" altLang="zh-CN" sz="1200" dirty="0">
              <a:latin typeface="+mn-ea"/>
              <a:cs typeface="Times New Roman" panose="02020603050405020304" pitchFamily="18" charset="0"/>
            </a:endParaRPr>
          </a:p>
          <a:p>
            <a:r>
              <a:rPr lang="zh-CN" altLang="en-US" sz="1200" dirty="0">
                <a:latin typeface="+mn-ea"/>
                <a:cs typeface="Times New Roman" panose="02020603050405020304" pitchFamily="18" charset="0"/>
              </a:rPr>
              <a:t>通过监督式学习实现</a:t>
            </a:r>
            <a:r>
              <a:rPr lang="zh-CN" altLang="en-US" sz="1200" dirty="0">
                <a:solidFill>
                  <a:srgbClr val="004098"/>
                </a:solidFill>
                <a:latin typeface="+mn-ea"/>
                <a:cs typeface="Times New Roman" panose="02020603050405020304" pitchFamily="18" charset="0"/>
              </a:rPr>
              <a:t>对干扰类型的检测分类</a:t>
            </a:r>
            <a:r>
              <a:rPr lang="zh-CN" altLang="en-US" sz="1200" dirty="0">
                <a:latin typeface="+mn-ea"/>
                <a:cs typeface="Times New Roman" panose="02020603050405020304" pitchFamily="18" charset="0"/>
              </a:rPr>
              <a:t>：例如有文献利用联邦学习技术，使用信号强度和包送达率等无人机感知信息，实现网络参数共享</a:t>
            </a:r>
            <a:endParaRPr lang="en-US" altLang="zh-CN" sz="1200" dirty="0">
              <a:latin typeface="+mn-ea"/>
              <a:cs typeface="Times New Roman" panose="02020603050405020304" pitchFamily="18" charset="0"/>
            </a:endParaRPr>
          </a:p>
          <a:p>
            <a:endParaRPr lang="en-US" altLang="zh-CN" sz="1200" dirty="0">
              <a:effectLst/>
              <a:latin typeface="+mn-ea"/>
              <a:cs typeface="Times New Roman" panose="02020603050405020304" pitchFamily="18" charset="0"/>
            </a:endParaRPr>
          </a:p>
        </p:txBody>
      </p:sp>
      <p:sp>
        <p:nvSpPr>
          <p:cNvPr id="62" name="文本框 61">
            <a:extLst>
              <a:ext uri="{FF2B5EF4-FFF2-40B4-BE49-F238E27FC236}">
                <a16:creationId xmlns:a16="http://schemas.microsoft.com/office/drawing/2014/main" id="{865DFE20-B0E0-4E77-93CF-BEA2C022DD93}"/>
              </a:ext>
            </a:extLst>
          </p:cNvPr>
          <p:cNvSpPr txBox="1"/>
          <p:nvPr/>
        </p:nvSpPr>
        <p:spPr>
          <a:xfrm>
            <a:off x="521664" y="784425"/>
            <a:ext cx="3867456" cy="369332"/>
          </a:xfrm>
          <a:prstGeom prst="rect">
            <a:avLst/>
          </a:prstGeom>
          <a:solidFill>
            <a:srgbClr val="004098"/>
          </a:solidFill>
        </p:spPr>
        <p:txBody>
          <a:bodyPr wrap="square" rtlCol="0">
            <a:spAutoFit/>
          </a:bodyPr>
          <a:lstStyle/>
          <a:p>
            <a:r>
              <a:rPr lang="zh-CN" altLang="en-US" dirty="0">
                <a:solidFill>
                  <a:schemeClr val="bg1"/>
                </a:solidFill>
              </a:rPr>
              <a:t>三类非强化学习抗干扰方案研究综述</a:t>
            </a:r>
          </a:p>
        </p:txBody>
      </p:sp>
    </p:spTree>
    <p:custDataLst>
      <p:tags r:id="rId1"/>
    </p:custDataLst>
    <p:extLst>
      <p:ext uri="{BB962C8B-B14F-4D97-AF65-F5344CB8AC3E}">
        <p14:creationId xmlns:p14="http://schemas.microsoft.com/office/powerpoint/2010/main" val="2685060273"/>
      </p:ext>
    </p:extLst>
  </p:cSld>
  <p:clrMapOvr>
    <a:masterClrMapping/>
  </p:clrMapOvr>
  <mc:AlternateContent xmlns:mc="http://schemas.openxmlformats.org/markup-compatibility/2006" xmlns:p14="http://schemas.microsoft.com/office/powerpoint/2010/main">
    <mc:Choice Requires="p14">
      <p:transition spd="slow" p14:dur="2000" advTm="104103"/>
    </mc:Choice>
    <mc:Fallback xmlns="">
      <p:transition spd="slow" advTm="1041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40DE6412-7105-4529-A8B5-0009CE517053}"/>
              </a:ext>
            </a:extLst>
          </p:cNvPr>
          <p:cNvSpPr txBox="1"/>
          <p:nvPr/>
        </p:nvSpPr>
        <p:spPr>
          <a:xfrm>
            <a:off x="783144" y="84871"/>
            <a:ext cx="713793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研究发展综述</a:t>
            </a:r>
          </a:p>
        </p:txBody>
      </p:sp>
      <p:sp>
        <p:nvSpPr>
          <p:cNvPr id="2" name="灯片编号占位符 1">
            <a:extLst>
              <a:ext uri="{FF2B5EF4-FFF2-40B4-BE49-F238E27FC236}">
                <a16:creationId xmlns:a16="http://schemas.microsoft.com/office/drawing/2014/main" id="{531304F0-CC34-40AE-8BD8-7150D0C4E64A}"/>
              </a:ext>
            </a:extLst>
          </p:cNvPr>
          <p:cNvSpPr>
            <a:spLocks noGrp="1"/>
          </p:cNvSpPr>
          <p:nvPr>
            <p:ph type="sldNum" sz="quarter" idx="10"/>
          </p:nvPr>
        </p:nvSpPr>
        <p:spPr/>
        <p:txBody>
          <a:bodyPr vert="horz" lIns="91440" tIns="45720" rIns="91440" bIns="45720" rtlCol="0" anchor="ctr"/>
          <a:lstStyle/>
          <a:p>
            <a:fld id="{548644C6-89F0-466C-949F-E70AD72679A8}" type="slidenum">
              <a:rPr lang="zh-CN" altLang="en-US" sz="1800">
                <a:solidFill>
                  <a:srgbClr val="004098"/>
                </a:solidFill>
              </a:rPr>
              <a:pPr/>
              <a:t>5</a:t>
            </a:fld>
            <a:endParaRPr lang="zh-CN" altLang="en-US" sz="1800" dirty="0">
              <a:solidFill>
                <a:srgbClr val="004098"/>
              </a:solidFill>
            </a:endParaRPr>
          </a:p>
        </p:txBody>
      </p:sp>
      <p:sp>
        <p:nvSpPr>
          <p:cNvPr id="3" name="文本框 2">
            <a:extLst>
              <a:ext uri="{FF2B5EF4-FFF2-40B4-BE49-F238E27FC236}">
                <a16:creationId xmlns:a16="http://schemas.microsoft.com/office/drawing/2014/main" id="{DA4F7FA5-76C1-4469-A7DB-3E1ADF4916BC}"/>
              </a:ext>
            </a:extLst>
          </p:cNvPr>
          <p:cNvSpPr txBox="1"/>
          <p:nvPr/>
        </p:nvSpPr>
        <p:spPr>
          <a:xfrm>
            <a:off x="269485" y="765175"/>
            <a:ext cx="2086782" cy="369332"/>
          </a:xfrm>
          <a:prstGeom prst="rect">
            <a:avLst/>
          </a:prstGeom>
          <a:solidFill>
            <a:srgbClr val="004098"/>
          </a:solidFill>
        </p:spPr>
        <p:txBody>
          <a:bodyPr wrap="square" rtlCol="0">
            <a:spAutoFit/>
          </a:bodyPr>
          <a:lstStyle/>
          <a:p>
            <a:r>
              <a:rPr lang="zh-CN" altLang="en-US" dirty="0">
                <a:solidFill>
                  <a:schemeClr val="bg1"/>
                </a:solidFill>
              </a:rPr>
              <a:t>强化学习发展综述</a:t>
            </a:r>
          </a:p>
        </p:txBody>
      </p:sp>
      <p:grpSp>
        <p:nvGrpSpPr>
          <p:cNvPr id="5" name="组合 4">
            <a:extLst>
              <a:ext uri="{FF2B5EF4-FFF2-40B4-BE49-F238E27FC236}">
                <a16:creationId xmlns:a16="http://schemas.microsoft.com/office/drawing/2014/main" id="{E07B2E33-3D6E-41DB-B0F2-0C24F2C64740}"/>
              </a:ext>
            </a:extLst>
          </p:cNvPr>
          <p:cNvGrpSpPr/>
          <p:nvPr/>
        </p:nvGrpSpPr>
        <p:grpSpPr>
          <a:xfrm>
            <a:off x="4588600" y="1318873"/>
            <a:ext cx="5324310" cy="4766815"/>
            <a:chOff x="462014" y="1260910"/>
            <a:chExt cx="5324310" cy="4159653"/>
          </a:xfrm>
        </p:grpSpPr>
        <p:sp>
          <p:nvSpPr>
            <p:cNvPr id="14" name="矩形 13">
              <a:extLst>
                <a:ext uri="{FF2B5EF4-FFF2-40B4-BE49-F238E27FC236}">
                  <a16:creationId xmlns:a16="http://schemas.microsoft.com/office/drawing/2014/main" id="{533E5350-98BB-4A66-ADB4-001EA89EE057}"/>
                </a:ext>
              </a:extLst>
            </p:cNvPr>
            <p:cNvSpPr/>
            <p:nvPr/>
          </p:nvSpPr>
          <p:spPr>
            <a:xfrm>
              <a:off x="462014" y="1260910"/>
              <a:ext cx="5324310" cy="4159653"/>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C6609C21-2898-42DA-B9B5-00188FDB4548}"/>
                </a:ext>
              </a:extLst>
            </p:cNvPr>
            <p:cNvGrpSpPr/>
            <p:nvPr/>
          </p:nvGrpSpPr>
          <p:grpSpPr>
            <a:xfrm>
              <a:off x="479118" y="1272075"/>
              <a:ext cx="5217461" cy="4063172"/>
              <a:chOff x="479118" y="1272075"/>
              <a:chExt cx="5217461" cy="4063172"/>
            </a:xfrm>
          </p:grpSpPr>
          <p:pic>
            <p:nvPicPr>
              <p:cNvPr id="13" name="图片 12">
                <a:extLst>
                  <a:ext uri="{FF2B5EF4-FFF2-40B4-BE49-F238E27FC236}">
                    <a16:creationId xmlns:a16="http://schemas.microsoft.com/office/drawing/2014/main" id="{1DE25253-1D13-4A7E-8E4A-BA72CE023730}"/>
                  </a:ext>
                </a:extLst>
              </p:cNvPr>
              <p:cNvPicPr>
                <a:picLocks noChangeAspect="1"/>
              </p:cNvPicPr>
              <p:nvPr/>
            </p:nvPicPr>
            <p:blipFill>
              <a:blip r:embed="rId4"/>
              <a:stretch>
                <a:fillRect/>
              </a:stretch>
            </p:blipFill>
            <p:spPr>
              <a:xfrm>
                <a:off x="578998" y="1272075"/>
                <a:ext cx="5117581" cy="4063172"/>
              </a:xfrm>
              <a:prstGeom prst="rect">
                <a:avLst/>
              </a:prstGeom>
            </p:spPr>
          </p:pic>
          <p:sp>
            <p:nvSpPr>
              <p:cNvPr id="17" name="文本框 16">
                <a:extLst>
                  <a:ext uri="{FF2B5EF4-FFF2-40B4-BE49-F238E27FC236}">
                    <a16:creationId xmlns:a16="http://schemas.microsoft.com/office/drawing/2014/main" id="{19AAEE67-1EE7-4575-B9DD-FA0CEE988E41}"/>
                  </a:ext>
                </a:extLst>
              </p:cNvPr>
              <p:cNvSpPr txBox="1"/>
              <p:nvPr/>
            </p:nvSpPr>
            <p:spPr>
              <a:xfrm>
                <a:off x="479118" y="1274014"/>
                <a:ext cx="2475257" cy="369332"/>
              </a:xfrm>
              <a:prstGeom prst="rect">
                <a:avLst/>
              </a:prstGeom>
              <a:solidFill>
                <a:srgbClr val="004098"/>
              </a:solidFill>
            </p:spPr>
            <p:txBody>
              <a:bodyPr wrap="square" rtlCol="0">
                <a:spAutoFit/>
              </a:bodyPr>
              <a:lstStyle/>
              <a:p>
                <a:r>
                  <a:rPr lang="zh-CN" altLang="en-US" dirty="0">
                    <a:solidFill>
                      <a:schemeClr val="bg1"/>
                    </a:solidFill>
                  </a:rPr>
                  <a:t>现有强化学习框架分类</a:t>
                </a:r>
              </a:p>
            </p:txBody>
          </p:sp>
        </p:grpSp>
      </p:grpSp>
      <p:grpSp>
        <p:nvGrpSpPr>
          <p:cNvPr id="6" name="组合 5">
            <a:extLst>
              <a:ext uri="{FF2B5EF4-FFF2-40B4-BE49-F238E27FC236}">
                <a16:creationId xmlns:a16="http://schemas.microsoft.com/office/drawing/2014/main" id="{BEF2003D-03AA-48B5-A374-3EC97F80C081}"/>
              </a:ext>
            </a:extLst>
          </p:cNvPr>
          <p:cNvGrpSpPr/>
          <p:nvPr/>
        </p:nvGrpSpPr>
        <p:grpSpPr>
          <a:xfrm>
            <a:off x="10057391" y="1296012"/>
            <a:ext cx="1740903" cy="4789676"/>
            <a:chOff x="7635426" y="4054400"/>
            <a:chExt cx="3390863" cy="2395475"/>
          </a:xfrm>
        </p:grpSpPr>
        <p:sp>
          <p:nvSpPr>
            <p:cNvPr id="9" name="矩形 8">
              <a:extLst>
                <a:ext uri="{FF2B5EF4-FFF2-40B4-BE49-F238E27FC236}">
                  <a16:creationId xmlns:a16="http://schemas.microsoft.com/office/drawing/2014/main" id="{F226E87F-2C81-46C9-8F1F-3741D5D4AA55}"/>
                </a:ext>
              </a:extLst>
            </p:cNvPr>
            <p:cNvSpPr/>
            <p:nvPr/>
          </p:nvSpPr>
          <p:spPr>
            <a:xfrm>
              <a:off x="7635426" y="4416731"/>
              <a:ext cx="3368870" cy="2033144"/>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endParaRPr lang="en-US" altLang="zh-CN" sz="1400" dirty="0">
                <a:solidFill>
                  <a:srgbClr val="004098"/>
                </a:solidFill>
              </a:endParaRPr>
            </a:p>
            <a:p>
              <a:pPr marL="285750" indent="-285750">
                <a:buFont typeface="Wingdings" panose="05000000000000000000" pitchFamily="2" charset="2"/>
                <a:buChar char="u"/>
              </a:pPr>
              <a:r>
                <a:rPr lang="zh-CN" altLang="en-US" sz="1400" dirty="0">
                  <a:solidFill>
                    <a:srgbClr val="004098"/>
                  </a:solidFill>
                </a:rPr>
                <a:t> </a:t>
              </a:r>
              <a:r>
                <a:rPr lang="zh-CN" altLang="en-US" sz="1400" dirty="0">
                  <a:solidFill>
                    <a:schemeClr val="tx1"/>
                  </a:solidFill>
                </a:rPr>
                <a:t>引入神经网络：解决</a:t>
              </a:r>
              <a:r>
                <a:rPr lang="zh-CN" altLang="en-US" sz="1400" dirty="0">
                  <a:solidFill>
                    <a:srgbClr val="004098"/>
                  </a:solidFill>
                </a:rPr>
                <a:t>输入</a:t>
              </a:r>
              <a:r>
                <a:rPr lang="zh-CN" altLang="en-US" sz="1400" dirty="0">
                  <a:solidFill>
                    <a:schemeClr val="tx1"/>
                  </a:solidFill>
                </a:rPr>
                <a:t>的状态空   间连续无限的问题</a:t>
              </a:r>
              <a:endParaRPr lang="en-US" altLang="zh-CN" sz="1400" dirty="0">
                <a:solidFill>
                  <a:schemeClr val="tx1"/>
                </a:solidFill>
              </a:endParaRPr>
            </a:p>
            <a:p>
              <a:pPr marL="742950" lvl="1" indent="-285750">
                <a:buFont typeface="Wingdings" panose="05000000000000000000" pitchFamily="2" charset="2"/>
                <a:buChar char="u"/>
              </a:pPr>
              <a:endParaRPr lang="en-US" altLang="zh-CN" sz="1400" dirty="0">
                <a:solidFill>
                  <a:srgbClr val="004098"/>
                </a:solidFill>
              </a:endParaRPr>
            </a:p>
            <a:p>
              <a:pPr marL="285750" indent="-285750">
                <a:buFont typeface="Wingdings" panose="05000000000000000000" pitchFamily="2" charset="2"/>
                <a:buChar char="u"/>
              </a:pPr>
              <a:r>
                <a:rPr lang="zh-CN" altLang="en-US" sz="1400" dirty="0">
                  <a:solidFill>
                    <a:srgbClr val="004098"/>
                  </a:solidFill>
                </a:rPr>
                <a:t>基于价值的方法 </a:t>
              </a:r>
              <a:r>
                <a:rPr lang="en-US" altLang="zh-CN" sz="1400" dirty="0">
                  <a:solidFill>
                    <a:srgbClr val="004098"/>
                  </a:solidFill>
                </a:rPr>
                <a:t>value-based</a:t>
              </a:r>
              <a:r>
                <a:rPr lang="zh-CN" altLang="en-US" sz="1400" dirty="0">
                  <a:solidFill>
                    <a:srgbClr val="004098"/>
                  </a:solidFill>
                </a:rPr>
                <a:t>：解决输出的动作空间离散有限的问题</a:t>
              </a:r>
              <a:endParaRPr lang="en-US" altLang="zh-CN" sz="1400" dirty="0">
                <a:solidFill>
                  <a:srgbClr val="004098"/>
                </a:solidFill>
              </a:endParaRPr>
            </a:p>
            <a:p>
              <a:endParaRPr lang="en-US" altLang="zh-CN" sz="1400" dirty="0">
                <a:solidFill>
                  <a:srgbClr val="004098"/>
                </a:solidFill>
              </a:endParaRPr>
            </a:p>
            <a:p>
              <a:pPr marL="285750" indent="-285750">
                <a:buFont typeface="Wingdings" panose="05000000000000000000" pitchFamily="2" charset="2"/>
                <a:buChar char="u"/>
              </a:pPr>
              <a:r>
                <a:rPr lang="zh-CN" altLang="en-US" sz="1400" dirty="0">
                  <a:solidFill>
                    <a:srgbClr val="004098"/>
                  </a:solidFill>
                </a:rPr>
                <a:t>基于策略的方法</a:t>
              </a:r>
              <a:r>
                <a:rPr lang="en-US" altLang="zh-CN" sz="1400" dirty="0">
                  <a:solidFill>
                    <a:srgbClr val="004098"/>
                  </a:solidFill>
                </a:rPr>
                <a:t>policy-based:</a:t>
              </a:r>
              <a:r>
                <a:rPr lang="zh-CN" altLang="en-US" sz="1400" dirty="0">
                  <a:solidFill>
                    <a:srgbClr val="004098"/>
                  </a:solidFill>
                </a:rPr>
                <a:t>解决输出的动作空间连续无限的问题</a:t>
              </a:r>
              <a:endParaRPr lang="en-US" altLang="zh-CN" sz="1800" dirty="0"/>
            </a:p>
            <a:p>
              <a:pPr algn="ctr"/>
              <a:endParaRPr lang="zh-CN" altLang="en-US" dirty="0"/>
            </a:p>
          </p:txBody>
        </p:sp>
        <p:sp>
          <p:nvSpPr>
            <p:cNvPr id="18" name="文本框 17">
              <a:extLst>
                <a:ext uri="{FF2B5EF4-FFF2-40B4-BE49-F238E27FC236}">
                  <a16:creationId xmlns:a16="http://schemas.microsoft.com/office/drawing/2014/main" id="{F4E986DF-16A3-488A-BEFA-7A046E9F5377}"/>
                </a:ext>
              </a:extLst>
            </p:cNvPr>
            <p:cNvSpPr txBox="1"/>
            <p:nvPr/>
          </p:nvSpPr>
          <p:spPr>
            <a:xfrm>
              <a:off x="7635426" y="4054400"/>
              <a:ext cx="3390863" cy="369332"/>
            </a:xfrm>
            <a:prstGeom prst="rect">
              <a:avLst/>
            </a:prstGeom>
            <a:solidFill>
              <a:srgbClr val="004098"/>
            </a:solidFill>
          </p:spPr>
          <p:txBody>
            <a:bodyPr wrap="square" rtlCol="0">
              <a:spAutoFit/>
            </a:bodyPr>
            <a:lstStyle/>
            <a:p>
              <a:pPr algn="ctr"/>
              <a:r>
                <a:rPr lang="zh-CN" altLang="en-US" dirty="0">
                  <a:solidFill>
                    <a:schemeClr val="bg1"/>
                  </a:solidFill>
                </a:rPr>
                <a:t>不同框架主要应用区别</a:t>
              </a:r>
            </a:p>
          </p:txBody>
        </p:sp>
      </p:grpSp>
      <p:sp>
        <p:nvSpPr>
          <p:cNvPr id="15" name="矩形 14">
            <a:extLst>
              <a:ext uri="{FF2B5EF4-FFF2-40B4-BE49-F238E27FC236}">
                <a16:creationId xmlns:a16="http://schemas.microsoft.com/office/drawing/2014/main" id="{5CBF43A2-41EE-4BED-8BDF-4A6D160585F8}"/>
              </a:ext>
            </a:extLst>
          </p:cNvPr>
          <p:cNvSpPr/>
          <p:nvPr/>
        </p:nvSpPr>
        <p:spPr>
          <a:xfrm>
            <a:off x="288772" y="1697631"/>
            <a:ext cx="4130827" cy="440852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endParaRPr lang="en-US" altLang="zh-CN" sz="1400" dirty="0">
              <a:solidFill>
                <a:srgbClr val="004098"/>
              </a:solidFill>
            </a:endParaRPr>
          </a:p>
          <a:p>
            <a:endParaRPr lang="zh-CN" altLang="en-US" dirty="0"/>
          </a:p>
        </p:txBody>
      </p:sp>
      <p:sp>
        <p:nvSpPr>
          <p:cNvPr id="16" name="文本框 15">
            <a:extLst>
              <a:ext uri="{FF2B5EF4-FFF2-40B4-BE49-F238E27FC236}">
                <a16:creationId xmlns:a16="http://schemas.microsoft.com/office/drawing/2014/main" id="{1A0B7E56-5868-486C-A61D-3AD067A4A20D}"/>
              </a:ext>
            </a:extLst>
          </p:cNvPr>
          <p:cNvSpPr txBox="1"/>
          <p:nvPr/>
        </p:nvSpPr>
        <p:spPr>
          <a:xfrm>
            <a:off x="264339" y="1332572"/>
            <a:ext cx="4142561" cy="369332"/>
          </a:xfrm>
          <a:prstGeom prst="rect">
            <a:avLst/>
          </a:prstGeom>
          <a:solidFill>
            <a:srgbClr val="004098"/>
          </a:solidFill>
        </p:spPr>
        <p:txBody>
          <a:bodyPr wrap="square" rtlCol="0">
            <a:spAutoFit/>
          </a:bodyPr>
          <a:lstStyle/>
          <a:p>
            <a:pPr algn="ctr"/>
            <a:r>
              <a:rPr lang="zh-CN" altLang="en-US" dirty="0">
                <a:solidFill>
                  <a:schemeClr val="bg1"/>
                </a:solidFill>
              </a:rPr>
              <a:t>强化学习原理与过程</a:t>
            </a:r>
          </a:p>
        </p:txBody>
      </p:sp>
      <p:pic>
        <p:nvPicPr>
          <p:cNvPr id="8" name="图片 7">
            <a:extLst>
              <a:ext uri="{FF2B5EF4-FFF2-40B4-BE49-F238E27FC236}">
                <a16:creationId xmlns:a16="http://schemas.microsoft.com/office/drawing/2014/main" id="{0DF24105-445F-4190-A33B-7DEEE5B7286E}"/>
              </a:ext>
            </a:extLst>
          </p:cNvPr>
          <p:cNvPicPr>
            <a:picLocks noChangeAspect="1"/>
          </p:cNvPicPr>
          <p:nvPr/>
        </p:nvPicPr>
        <p:blipFill>
          <a:blip r:embed="rId5"/>
          <a:stretch>
            <a:fillRect/>
          </a:stretch>
        </p:blipFill>
        <p:spPr>
          <a:xfrm>
            <a:off x="313513" y="1727200"/>
            <a:ext cx="4048937" cy="1869087"/>
          </a:xfrm>
          <a:prstGeom prst="rect">
            <a:avLst/>
          </a:prstGeom>
        </p:spPr>
      </p:pic>
      <p:sp>
        <p:nvSpPr>
          <p:cNvPr id="10" name="文本框 9">
            <a:extLst>
              <a:ext uri="{FF2B5EF4-FFF2-40B4-BE49-F238E27FC236}">
                <a16:creationId xmlns:a16="http://schemas.microsoft.com/office/drawing/2014/main" id="{E8E8F5F5-5110-47E5-BC72-E7EC5431BF81}"/>
              </a:ext>
            </a:extLst>
          </p:cNvPr>
          <p:cNvSpPr txBox="1"/>
          <p:nvPr/>
        </p:nvSpPr>
        <p:spPr>
          <a:xfrm>
            <a:off x="469900" y="3625850"/>
            <a:ext cx="3225800" cy="369332"/>
          </a:xfrm>
          <a:prstGeom prst="rect">
            <a:avLst/>
          </a:prstGeom>
          <a:noFill/>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FCACE6C0-13CB-4889-A9F6-EE68C269660A}"/>
              </a:ext>
            </a:extLst>
          </p:cNvPr>
          <p:cNvSpPr txBox="1"/>
          <p:nvPr/>
        </p:nvSpPr>
        <p:spPr>
          <a:xfrm>
            <a:off x="1193799" y="3536950"/>
            <a:ext cx="2443163" cy="307777"/>
          </a:xfrm>
          <a:prstGeom prst="rect">
            <a:avLst/>
          </a:prstGeom>
          <a:noFill/>
        </p:spPr>
        <p:txBody>
          <a:bodyPr wrap="square" rtlCol="0">
            <a:spAutoFit/>
          </a:bodyPr>
          <a:lstStyle/>
          <a:p>
            <a:r>
              <a:rPr lang="zh-CN" altLang="en-US" sz="1400" dirty="0">
                <a:solidFill>
                  <a:srgbClr val="004098"/>
                </a:solidFill>
                <a:latin typeface="+mn-ea"/>
              </a:rPr>
              <a:t>核心：</a:t>
            </a:r>
            <a:r>
              <a:rPr lang="en-US" altLang="zh-CN" sz="1400" dirty="0">
                <a:solidFill>
                  <a:srgbClr val="004098"/>
                </a:solidFill>
                <a:latin typeface="+mn-ea"/>
              </a:rPr>
              <a:t>MDP</a:t>
            </a:r>
            <a:r>
              <a:rPr lang="zh-CN" altLang="en-US" sz="1400" dirty="0">
                <a:solidFill>
                  <a:srgbClr val="004098"/>
                </a:solidFill>
                <a:latin typeface="+mn-ea"/>
              </a:rPr>
              <a:t>，贝尔曼方程</a:t>
            </a:r>
          </a:p>
        </p:txBody>
      </p:sp>
      <p:pic>
        <p:nvPicPr>
          <p:cNvPr id="20" name="图片 19">
            <a:extLst>
              <a:ext uri="{FF2B5EF4-FFF2-40B4-BE49-F238E27FC236}">
                <a16:creationId xmlns:a16="http://schemas.microsoft.com/office/drawing/2014/main" id="{52397CD2-BBFF-47EC-92A0-3C939DCBDA57}"/>
              </a:ext>
            </a:extLst>
          </p:cNvPr>
          <p:cNvPicPr>
            <a:picLocks noChangeAspect="1"/>
          </p:cNvPicPr>
          <p:nvPr/>
        </p:nvPicPr>
        <p:blipFill>
          <a:blip r:embed="rId6"/>
          <a:stretch>
            <a:fillRect/>
          </a:stretch>
        </p:blipFill>
        <p:spPr>
          <a:xfrm>
            <a:off x="712052" y="3835206"/>
            <a:ext cx="3318612" cy="968675"/>
          </a:xfrm>
          <a:prstGeom prst="rect">
            <a:avLst/>
          </a:prstGeom>
        </p:spPr>
      </p:pic>
      <p:pic>
        <p:nvPicPr>
          <p:cNvPr id="22" name="图片 21">
            <a:extLst>
              <a:ext uri="{FF2B5EF4-FFF2-40B4-BE49-F238E27FC236}">
                <a16:creationId xmlns:a16="http://schemas.microsoft.com/office/drawing/2014/main" id="{7C423753-F5B0-40B8-9235-D113145C8C9C}"/>
              </a:ext>
            </a:extLst>
          </p:cNvPr>
          <p:cNvPicPr>
            <a:picLocks noChangeAspect="1"/>
          </p:cNvPicPr>
          <p:nvPr/>
        </p:nvPicPr>
        <p:blipFill>
          <a:blip r:embed="rId7"/>
          <a:stretch>
            <a:fillRect/>
          </a:stretch>
        </p:blipFill>
        <p:spPr>
          <a:xfrm>
            <a:off x="309103" y="4954782"/>
            <a:ext cx="4061502" cy="417318"/>
          </a:xfrm>
          <a:prstGeom prst="rect">
            <a:avLst/>
          </a:prstGeom>
        </p:spPr>
      </p:pic>
      <p:sp>
        <p:nvSpPr>
          <p:cNvPr id="23" name="文本框 22">
            <a:extLst>
              <a:ext uri="{FF2B5EF4-FFF2-40B4-BE49-F238E27FC236}">
                <a16:creationId xmlns:a16="http://schemas.microsoft.com/office/drawing/2014/main" id="{9A1E0913-D7D0-4656-AAF7-CC6553052FA8}"/>
              </a:ext>
            </a:extLst>
          </p:cNvPr>
          <p:cNvSpPr txBox="1"/>
          <p:nvPr/>
        </p:nvSpPr>
        <p:spPr>
          <a:xfrm>
            <a:off x="501650" y="4743450"/>
            <a:ext cx="3949700" cy="307777"/>
          </a:xfrm>
          <a:prstGeom prst="rect">
            <a:avLst/>
          </a:prstGeom>
          <a:noFill/>
        </p:spPr>
        <p:txBody>
          <a:bodyPr wrap="square" rtlCol="0">
            <a:spAutoFit/>
          </a:bodyPr>
          <a:lstStyle/>
          <a:p>
            <a:r>
              <a:rPr lang="zh-CN" altLang="en-US" sz="1400" dirty="0">
                <a:solidFill>
                  <a:srgbClr val="004098"/>
                </a:solidFill>
                <a:latin typeface="+mn-ea"/>
              </a:rPr>
              <a:t>基于状态的</a:t>
            </a:r>
            <a:r>
              <a:rPr lang="en-US" altLang="zh-CN" sz="1400" dirty="0">
                <a:solidFill>
                  <a:srgbClr val="004098"/>
                </a:solidFill>
                <a:latin typeface="+mn-ea"/>
              </a:rPr>
              <a:t>V</a:t>
            </a:r>
            <a:r>
              <a:rPr lang="zh-CN" altLang="en-US" sz="1400" dirty="0">
                <a:solidFill>
                  <a:srgbClr val="004098"/>
                </a:solidFill>
                <a:latin typeface="+mn-ea"/>
              </a:rPr>
              <a:t>值和动作的</a:t>
            </a:r>
            <a:r>
              <a:rPr lang="en-US" altLang="zh-CN" sz="1400" dirty="0">
                <a:solidFill>
                  <a:srgbClr val="004098"/>
                </a:solidFill>
                <a:latin typeface="+mn-ea"/>
              </a:rPr>
              <a:t>Q</a:t>
            </a:r>
            <a:r>
              <a:rPr lang="zh-CN" altLang="en-US" sz="1400" dirty="0">
                <a:solidFill>
                  <a:srgbClr val="004098"/>
                </a:solidFill>
                <a:latin typeface="+mn-ea"/>
              </a:rPr>
              <a:t>值的贝尔曼方程形式</a:t>
            </a:r>
          </a:p>
        </p:txBody>
      </p:sp>
      <p:sp>
        <p:nvSpPr>
          <p:cNvPr id="24" name="文本框 23">
            <a:extLst>
              <a:ext uri="{FF2B5EF4-FFF2-40B4-BE49-F238E27FC236}">
                <a16:creationId xmlns:a16="http://schemas.microsoft.com/office/drawing/2014/main" id="{E5ECC26A-CF92-484F-9C6A-952970694542}"/>
              </a:ext>
            </a:extLst>
          </p:cNvPr>
          <p:cNvSpPr txBox="1"/>
          <p:nvPr/>
        </p:nvSpPr>
        <p:spPr>
          <a:xfrm>
            <a:off x="355600" y="5365750"/>
            <a:ext cx="3905250" cy="738664"/>
          </a:xfrm>
          <a:prstGeom prst="rect">
            <a:avLst/>
          </a:prstGeom>
          <a:noFill/>
        </p:spPr>
        <p:txBody>
          <a:bodyPr wrap="square" rtlCol="0">
            <a:spAutoFit/>
          </a:bodyPr>
          <a:lstStyle/>
          <a:p>
            <a:pPr algn="ctr"/>
            <a:r>
              <a:rPr lang="zh-CN" altLang="en-US" sz="1400" dirty="0">
                <a:solidFill>
                  <a:srgbClr val="004098"/>
                </a:solidFill>
                <a:latin typeface="+mn-ea"/>
              </a:rPr>
              <a:t>基于</a:t>
            </a:r>
            <a:r>
              <a:rPr lang="en-US" altLang="zh-CN" sz="1400" dirty="0">
                <a:solidFill>
                  <a:srgbClr val="004098"/>
                </a:solidFill>
                <a:latin typeface="+mn-ea"/>
              </a:rPr>
              <a:t>Q</a:t>
            </a:r>
            <a:r>
              <a:rPr lang="zh-CN" altLang="en-US" sz="1400" dirty="0">
                <a:solidFill>
                  <a:srgbClr val="004098"/>
                </a:solidFill>
                <a:latin typeface="+mn-ea"/>
              </a:rPr>
              <a:t>值预测的强化学习过程：</a:t>
            </a:r>
            <a:br>
              <a:rPr lang="en-US" altLang="zh-CN" sz="1400" dirty="0">
                <a:solidFill>
                  <a:srgbClr val="004098"/>
                </a:solidFill>
                <a:latin typeface="+mn-ea"/>
              </a:rPr>
            </a:br>
            <a:r>
              <a:rPr lang="zh-CN" altLang="en-US" sz="1400" dirty="0">
                <a:latin typeface="+mn-ea"/>
              </a:rPr>
              <a:t>通过训练拟合每个状态下对应动作的</a:t>
            </a:r>
            <a:r>
              <a:rPr lang="en-US" altLang="zh-CN" sz="1400" dirty="0">
                <a:latin typeface="+mn-ea"/>
              </a:rPr>
              <a:t>Q</a:t>
            </a:r>
            <a:r>
              <a:rPr lang="zh-CN" altLang="en-US" sz="1400" dirty="0">
                <a:latin typeface="+mn-ea"/>
              </a:rPr>
              <a:t>值，选择</a:t>
            </a:r>
            <a:r>
              <a:rPr lang="en-US" altLang="zh-CN" sz="1400" dirty="0">
                <a:latin typeface="+mn-ea"/>
              </a:rPr>
              <a:t>MAX</a:t>
            </a:r>
            <a:r>
              <a:rPr lang="zh-CN" altLang="en-US" sz="1400" dirty="0">
                <a:latin typeface="+mn-ea"/>
              </a:rPr>
              <a:t>作为该状态下的最优动作</a:t>
            </a:r>
          </a:p>
        </p:txBody>
      </p:sp>
    </p:spTree>
    <p:custDataLst>
      <p:tags r:id="rId1"/>
    </p:custDataLst>
    <p:extLst>
      <p:ext uri="{BB962C8B-B14F-4D97-AF65-F5344CB8AC3E}">
        <p14:creationId xmlns:p14="http://schemas.microsoft.com/office/powerpoint/2010/main" val="55418908"/>
      </p:ext>
    </p:extLst>
  </p:cSld>
  <p:clrMapOvr>
    <a:masterClrMapping/>
  </p:clrMapOvr>
  <mc:AlternateContent xmlns:mc="http://schemas.openxmlformats.org/markup-compatibility/2006" xmlns:p14="http://schemas.microsoft.com/office/powerpoint/2010/main">
    <mc:Choice Requires="p14">
      <p:transition spd="slow" p14:dur="2000" advTm="18128"/>
    </mc:Choice>
    <mc:Fallback xmlns="">
      <p:transition spd="slow" advTm="181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3DA2F92-3A7A-40F5-80AD-8C0C7AA5A563}"/>
              </a:ext>
            </a:extLst>
          </p:cNvPr>
          <p:cNvSpPr/>
          <p:nvPr/>
        </p:nvSpPr>
        <p:spPr>
          <a:xfrm>
            <a:off x="843634" y="5543349"/>
            <a:ext cx="7224042" cy="895551"/>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81A786A-C22A-4164-989B-FB2B484A110A}"/>
              </a:ext>
            </a:extLst>
          </p:cNvPr>
          <p:cNvSpPr/>
          <p:nvPr/>
        </p:nvSpPr>
        <p:spPr>
          <a:xfrm>
            <a:off x="391043" y="1337909"/>
            <a:ext cx="11482939" cy="409073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0DE6412-7105-4529-A8B5-0009CE517053}"/>
              </a:ext>
            </a:extLst>
          </p:cNvPr>
          <p:cNvSpPr txBox="1"/>
          <p:nvPr/>
        </p:nvSpPr>
        <p:spPr>
          <a:xfrm>
            <a:off x="783144" y="84871"/>
            <a:ext cx="713793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研究发展综述</a:t>
            </a:r>
          </a:p>
        </p:txBody>
      </p:sp>
      <p:sp>
        <p:nvSpPr>
          <p:cNvPr id="2" name="灯片编号占位符 1">
            <a:extLst>
              <a:ext uri="{FF2B5EF4-FFF2-40B4-BE49-F238E27FC236}">
                <a16:creationId xmlns:a16="http://schemas.microsoft.com/office/drawing/2014/main" id="{531304F0-CC34-40AE-8BD8-7150D0C4E64A}"/>
              </a:ext>
            </a:extLst>
          </p:cNvPr>
          <p:cNvSpPr>
            <a:spLocks noGrp="1"/>
          </p:cNvSpPr>
          <p:nvPr>
            <p:ph type="sldNum" sz="quarter" idx="10"/>
          </p:nvPr>
        </p:nvSpPr>
        <p:spPr/>
        <p:txBody>
          <a:bodyPr vert="horz" lIns="91440" tIns="45720" rIns="91440" bIns="45720" rtlCol="0" anchor="ctr"/>
          <a:lstStyle/>
          <a:p>
            <a:fld id="{548644C6-89F0-466C-949F-E70AD72679A8}" type="slidenum">
              <a:rPr lang="zh-CN" altLang="en-US" sz="1800">
                <a:solidFill>
                  <a:srgbClr val="004098"/>
                </a:solidFill>
              </a:rPr>
              <a:pPr/>
              <a:t>6</a:t>
            </a:fld>
            <a:endParaRPr lang="zh-CN" altLang="en-US" sz="1800" dirty="0">
              <a:solidFill>
                <a:srgbClr val="004098"/>
              </a:solidFill>
            </a:endParaRPr>
          </a:p>
        </p:txBody>
      </p:sp>
      <p:sp>
        <p:nvSpPr>
          <p:cNvPr id="4" name="文本框 3">
            <a:extLst>
              <a:ext uri="{FF2B5EF4-FFF2-40B4-BE49-F238E27FC236}">
                <a16:creationId xmlns:a16="http://schemas.microsoft.com/office/drawing/2014/main" id="{D280BDAB-BC0A-4BB1-A45E-C91D0E6B7B8A}"/>
              </a:ext>
            </a:extLst>
          </p:cNvPr>
          <p:cNvSpPr txBox="1"/>
          <p:nvPr/>
        </p:nvSpPr>
        <p:spPr>
          <a:xfrm>
            <a:off x="427673" y="1365276"/>
            <a:ext cx="6583680" cy="1200329"/>
          </a:xfrm>
          <a:prstGeom prst="rect">
            <a:avLst/>
          </a:prstGeom>
          <a:noFill/>
        </p:spPr>
        <p:txBody>
          <a:bodyPr wrap="square" rtlCol="0">
            <a:spAutoFit/>
          </a:bodyPr>
          <a:lstStyle/>
          <a:p>
            <a:endParaRPr lang="en-US" altLang="zh-CN" dirty="0"/>
          </a:p>
          <a:p>
            <a:endParaRPr lang="en-US" altLang="zh-CN" i="1" dirty="0"/>
          </a:p>
          <a:p>
            <a:endParaRPr lang="en-US" altLang="zh-CN" dirty="0"/>
          </a:p>
          <a:p>
            <a:endParaRPr lang="zh-CN" altLang="en-US" dirty="0"/>
          </a:p>
        </p:txBody>
      </p:sp>
      <p:sp>
        <p:nvSpPr>
          <p:cNvPr id="11" name="文本框 10">
            <a:extLst>
              <a:ext uri="{FF2B5EF4-FFF2-40B4-BE49-F238E27FC236}">
                <a16:creationId xmlns:a16="http://schemas.microsoft.com/office/drawing/2014/main" id="{2AC7AAE3-BD22-4D55-9B9B-DD8B08E2DABC}"/>
              </a:ext>
            </a:extLst>
          </p:cNvPr>
          <p:cNvSpPr txBox="1"/>
          <p:nvPr/>
        </p:nvSpPr>
        <p:spPr>
          <a:xfrm>
            <a:off x="469886" y="1422678"/>
            <a:ext cx="10897851" cy="4124206"/>
          </a:xfrm>
          <a:prstGeom prst="rect">
            <a:avLst/>
          </a:prstGeom>
          <a:noFill/>
        </p:spPr>
        <p:txBody>
          <a:bodyPr wrap="square">
            <a:spAutoFit/>
          </a:bodyPr>
          <a:lstStyle/>
          <a:p>
            <a:r>
              <a:rPr lang="zh-CN" altLang="zh-CN" dirty="0">
                <a:effectLst/>
                <a:latin typeface="+mn-ea"/>
                <a:cs typeface="Times New Roman" panose="02020603050405020304" pitchFamily="18" charset="0"/>
              </a:rPr>
              <a:t>利用强化学习技术解决抗干扰通信过程中因无人机移动性和视距信道造成的</a:t>
            </a:r>
            <a:r>
              <a:rPr lang="zh-CN" altLang="zh-CN" dirty="0">
                <a:solidFill>
                  <a:srgbClr val="004098"/>
                </a:solidFill>
                <a:effectLst/>
                <a:latin typeface="+mn-ea"/>
                <a:cs typeface="Times New Roman" panose="02020603050405020304" pitchFamily="18" charset="0"/>
              </a:rPr>
              <a:t>信道状态波动大</a:t>
            </a:r>
            <a:r>
              <a:rPr lang="zh-CN" altLang="zh-CN" dirty="0">
                <a:effectLst/>
                <a:latin typeface="+mn-ea"/>
                <a:cs typeface="Times New Roman" panose="02020603050405020304" pitchFamily="18" charset="0"/>
              </a:rPr>
              <a:t>，以及</a:t>
            </a:r>
            <a:r>
              <a:rPr lang="zh-CN" altLang="zh-CN" dirty="0">
                <a:solidFill>
                  <a:srgbClr val="004098"/>
                </a:solidFill>
                <a:effectLst/>
                <a:latin typeface="+mn-ea"/>
                <a:cs typeface="Times New Roman" panose="02020603050405020304" pitchFamily="18" charset="0"/>
              </a:rPr>
              <a:t>干扰模型未</a:t>
            </a:r>
            <a:r>
              <a:rPr lang="zh-CN" altLang="en-US" dirty="0">
                <a:solidFill>
                  <a:srgbClr val="004098"/>
                </a:solidFill>
                <a:effectLst/>
                <a:latin typeface="+mn-ea"/>
                <a:cs typeface="Times New Roman" panose="02020603050405020304" pitchFamily="18" charset="0"/>
              </a:rPr>
              <a:t>知</a:t>
            </a:r>
            <a:r>
              <a:rPr lang="zh-CN" altLang="zh-CN" dirty="0">
                <a:effectLst/>
                <a:latin typeface="+mn-ea"/>
                <a:cs typeface="Times New Roman" panose="02020603050405020304" pitchFamily="18" charset="0"/>
              </a:rPr>
              <a:t>等问题</a:t>
            </a:r>
            <a:r>
              <a:rPr lang="zh-CN" altLang="en-US" dirty="0">
                <a:effectLst/>
                <a:latin typeface="+mn-ea"/>
                <a:cs typeface="Times New Roman" panose="02020603050405020304" pitchFamily="18" charset="0"/>
              </a:rPr>
              <a:t>。</a:t>
            </a:r>
            <a:endParaRPr lang="en-US" altLang="zh-CN" dirty="0">
              <a:effectLst/>
              <a:latin typeface="+mn-ea"/>
              <a:cs typeface="Times New Roman" panose="02020603050405020304" pitchFamily="18" charset="0"/>
            </a:endParaRPr>
          </a:p>
          <a:p>
            <a:endParaRPr lang="en-US" altLang="zh-CN" sz="1600" dirty="0">
              <a:effectLst/>
              <a:latin typeface="+mn-ea"/>
              <a:cs typeface="Times New Roman" panose="02020603050405020304" pitchFamily="18" charset="0"/>
            </a:endParaRPr>
          </a:p>
          <a:p>
            <a:pPr marL="285750" indent="-285750">
              <a:buFont typeface="Wingdings" panose="05000000000000000000" pitchFamily="2" charset="2"/>
              <a:buChar char="u"/>
            </a:pPr>
            <a:r>
              <a:rPr lang="en-US" altLang="zh-CN" sz="1600" dirty="0">
                <a:solidFill>
                  <a:srgbClr val="004098"/>
                </a:solidFill>
                <a:effectLst/>
                <a:latin typeface="+mn-ea"/>
                <a:cs typeface="Times New Roman" panose="02020603050405020304" pitchFamily="18" charset="0"/>
              </a:rPr>
              <a:t>   </a:t>
            </a:r>
            <a:r>
              <a:rPr lang="zh-CN" altLang="en-US" sz="1600" dirty="0">
                <a:latin typeface="+mn-ea"/>
                <a:cs typeface="Times New Roman" panose="02020603050405020304" pitchFamily="18" charset="0"/>
              </a:rPr>
              <a:t>文献</a:t>
            </a:r>
            <a:r>
              <a:rPr lang="en-US" altLang="zh-CN" sz="1600" dirty="0">
                <a:latin typeface="+mn-ea"/>
                <a:cs typeface="Times New Roman" panose="02020603050405020304" pitchFamily="18" charset="0"/>
              </a:rPr>
              <a:t>【1】</a:t>
            </a:r>
            <a:r>
              <a:rPr lang="zh-CN" altLang="zh-CN" sz="1600" dirty="0">
                <a:effectLst/>
                <a:latin typeface="+mn-ea"/>
                <a:cs typeface="Times New Roman" panose="02020603050405020304" pitchFamily="18" charset="0"/>
              </a:rPr>
              <a:t>无人机抗干扰通信建模为斯塔伯格分层博奔模型，</a:t>
            </a:r>
            <a:endParaRPr lang="en-US" altLang="zh-CN" sz="1600" dirty="0">
              <a:effectLst/>
              <a:latin typeface="+mn-ea"/>
              <a:cs typeface="Times New Roman" panose="02020603050405020304" pitchFamily="18" charset="0"/>
            </a:endParaRPr>
          </a:p>
          <a:p>
            <a:r>
              <a:rPr lang="en-US" altLang="zh-CN" sz="1600" dirty="0">
                <a:latin typeface="+mn-ea"/>
                <a:cs typeface="Times New Roman" panose="02020603050405020304" pitchFamily="18" charset="0"/>
              </a:rPr>
              <a:t>        </a:t>
            </a:r>
            <a:r>
              <a:rPr lang="zh-CN" altLang="zh-CN" sz="1600" dirty="0">
                <a:effectLst/>
                <a:latin typeface="+mn-ea"/>
                <a:cs typeface="Times New Roman" panose="02020603050405020304" pitchFamily="18" charset="0"/>
              </a:rPr>
              <a:t>并设计了</a:t>
            </a:r>
            <a:r>
              <a:rPr lang="en-US" altLang="zh-CN" sz="1600" dirty="0">
                <a:effectLst/>
                <a:latin typeface="+mn-ea"/>
                <a:cs typeface="Times New Roman" panose="02020603050405020304" pitchFamily="18" charset="0"/>
              </a:rPr>
              <a:t>-</a:t>
            </a:r>
            <a:r>
              <a:rPr lang="zh-CN" altLang="zh-CN" sz="1600" dirty="0">
                <a:effectLst/>
                <a:latin typeface="+mn-ea"/>
                <a:cs typeface="Times New Roman" panose="02020603050405020304" pitchFamily="18" charset="0"/>
              </a:rPr>
              <a:t>种</a:t>
            </a:r>
            <a:r>
              <a:rPr lang="zh-CN" altLang="zh-CN" sz="1600" dirty="0">
                <a:solidFill>
                  <a:srgbClr val="004098"/>
                </a:solidFill>
                <a:effectLst/>
                <a:latin typeface="+mn-ea"/>
                <a:cs typeface="Times New Roman" panose="02020603050405020304" pitchFamily="18" charset="0"/>
              </a:rPr>
              <a:t>基于</a:t>
            </a:r>
            <a:r>
              <a:rPr lang="en-US" altLang="zh-CN" sz="1600" dirty="0">
                <a:solidFill>
                  <a:srgbClr val="004098"/>
                </a:solidFill>
                <a:effectLst/>
                <a:latin typeface="+mn-ea"/>
                <a:cs typeface="Times New Roman" panose="02020603050405020304" pitchFamily="18" charset="0"/>
              </a:rPr>
              <a:t>Q</a:t>
            </a:r>
            <a:r>
              <a:rPr lang="zh-CN" altLang="zh-CN" sz="1600" dirty="0">
                <a:solidFill>
                  <a:srgbClr val="004098"/>
                </a:solidFill>
                <a:effectLst/>
                <a:latin typeface="+mn-ea"/>
                <a:cs typeface="Times New Roman" panose="02020603050405020304" pitchFamily="18" charset="0"/>
              </a:rPr>
              <a:t>学习的信道选择算法</a:t>
            </a:r>
            <a:r>
              <a:rPr lang="zh-CN" altLang="zh-CN" sz="1600" dirty="0">
                <a:effectLst/>
                <a:latin typeface="+mn-ea"/>
                <a:cs typeface="Times New Roman" panose="02020603050405020304" pitchFamily="18" charset="0"/>
              </a:rPr>
              <a:t>，动态优化无</a:t>
            </a:r>
            <a:r>
              <a:rPr lang="en-US" altLang="zh-CN" sz="1600" dirty="0">
                <a:effectLst/>
                <a:latin typeface="+mn-ea"/>
                <a:cs typeface="Times New Roman" panose="02020603050405020304" pitchFamily="18" charset="0"/>
              </a:rPr>
              <a:t> </a:t>
            </a:r>
            <a:r>
              <a:rPr lang="zh-CN" altLang="zh-CN" sz="1600" dirty="0">
                <a:effectLst/>
                <a:latin typeface="+mn-ea"/>
                <a:cs typeface="Times New Roman" panose="02020603050405020304" pitchFamily="18" charset="0"/>
              </a:rPr>
              <a:t>人机</a:t>
            </a:r>
            <a:endParaRPr lang="en-US" altLang="zh-CN" sz="1600" dirty="0">
              <a:effectLst/>
              <a:latin typeface="+mn-ea"/>
              <a:cs typeface="Times New Roman" panose="02020603050405020304" pitchFamily="18" charset="0"/>
            </a:endParaRPr>
          </a:p>
          <a:p>
            <a:r>
              <a:rPr lang="en-US" altLang="zh-CN" sz="1600" dirty="0">
                <a:latin typeface="+mn-ea"/>
                <a:cs typeface="Times New Roman" panose="02020603050405020304" pitchFamily="18" charset="0"/>
              </a:rPr>
              <a:t>        </a:t>
            </a:r>
            <a:r>
              <a:rPr lang="zh-CN" altLang="zh-CN" sz="1600" dirty="0">
                <a:effectLst/>
                <a:latin typeface="+mn-ea"/>
                <a:cs typeface="Times New Roman" panose="02020603050405020304" pitchFamily="18" charset="0"/>
              </a:rPr>
              <a:t>的</a:t>
            </a:r>
            <a:r>
              <a:rPr lang="zh-CN" altLang="zh-CN" sz="1600" dirty="0">
                <a:solidFill>
                  <a:srgbClr val="004098"/>
                </a:solidFill>
                <a:effectLst/>
                <a:latin typeface="+mn-ea"/>
                <a:cs typeface="Times New Roman" panose="02020603050405020304" pitchFamily="18" charset="0"/>
              </a:rPr>
              <a:t>信道接入</a:t>
            </a:r>
            <a:r>
              <a:rPr lang="zh-CN" altLang="zh-CN" sz="1600" dirty="0">
                <a:effectLst/>
                <a:latin typeface="+mn-ea"/>
                <a:cs typeface="Times New Roman" panose="02020603050405020304" pitchFamily="18" charset="0"/>
              </a:rPr>
              <a:t>策略，提升无人机网络通信总速率</a:t>
            </a:r>
            <a:r>
              <a:rPr lang="zh-CN" altLang="en-US" sz="1600" dirty="0">
                <a:effectLst/>
                <a:latin typeface="+mn-ea"/>
                <a:cs typeface="Times New Roman" panose="02020603050405020304" pitchFamily="18" charset="0"/>
              </a:rPr>
              <a:t>。</a:t>
            </a:r>
            <a:endParaRPr lang="en-US" altLang="zh-CN" sz="1600" dirty="0">
              <a:effectLst/>
              <a:latin typeface="+mn-ea"/>
              <a:cs typeface="Times New Roman" panose="02020603050405020304" pitchFamily="18" charset="0"/>
            </a:endParaRPr>
          </a:p>
          <a:p>
            <a:pPr marL="285750" indent="-285750">
              <a:buFont typeface="Wingdings" panose="05000000000000000000" pitchFamily="2" charset="2"/>
              <a:buChar char="u"/>
            </a:pPr>
            <a:endParaRPr lang="en-US" altLang="zh-CN" sz="1600" dirty="0">
              <a:solidFill>
                <a:srgbClr val="004098"/>
              </a:solidFill>
              <a:latin typeface="+mn-ea"/>
              <a:cs typeface="Times New Roman" panose="02020603050405020304" pitchFamily="18" charset="0"/>
            </a:endParaRPr>
          </a:p>
          <a:p>
            <a:pPr marL="285750" indent="-285750">
              <a:buFont typeface="Wingdings" panose="05000000000000000000" pitchFamily="2" charset="2"/>
              <a:buChar char="u"/>
            </a:pPr>
            <a:r>
              <a:rPr lang="zh-CN" altLang="en-US" sz="1600" dirty="0">
                <a:solidFill>
                  <a:srgbClr val="004098"/>
                </a:solidFill>
                <a:latin typeface="+mn-ea"/>
                <a:cs typeface="Times New Roman" panose="02020603050405020304" pitchFamily="18" charset="0"/>
              </a:rPr>
              <a:t>   </a:t>
            </a:r>
            <a:r>
              <a:rPr lang="zh-CN" altLang="en-US" sz="1600" dirty="0">
                <a:latin typeface="+mn-ea"/>
                <a:cs typeface="Times New Roman" panose="02020603050405020304" pitchFamily="18" charset="0"/>
              </a:rPr>
              <a:t>文献</a:t>
            </a:r>
            <a:r>
              <a:rPr lang="en-US" altLang="zh-CN" sz="1600" dirty="0">
                <a:latin typeface="+mn-ea"/>
                <a:cs typeface="Times New Roman" panose="02020603050405020304" pitchFamily="18" charset="0"/>
              </a:rPr>
              <a:t>【2】</a:t>
            </a:r>
            <a:r>
              <a:rPr lang="zh-CN" altLang="zh-CN" sz="1600" dirty="0">
                <a:effectLst/>
                <a:latin typeface="+mn-ea"/>
                <a:cs typeface="Times New Roman" panose="02020603050405020304" pitchFamily="18" charset="0"/>
              </a:rPr>
              <a:t>用强化学习进行</a:t>
            </a:r>
            <a:r>
              <a:rPr lang="zh-CN" altLang="zh-CN" sz="1600" dirty="0">
                <a:solidFill>
                  <a:srgbClr val="004098"/>
                </a:solidFill>
                <a:effectLst/>
                <a:latin typeface="+mn-ea"/>
                <a:cs typeface="Times New Roman" panose="02020603050405020304" pitchFamily="18" charset="0"/>
              </a:rPr>
              <a:t>轨迹、功率</a:t>
            </a:r>
            <a:r>
              <a:rPr lang="zh-CN" altLang="en-US" sz="1600" dirty="0">
                <a:solidFill>
                  <a:srgbClr val="004098"/>
                </a:solidFill>
                <a:latin typeface="+mn-ea"/>
                <a:cs typeface="Times New Roman" panose="02020603050405020304" pitchFamily="18" charset="0"/>
              </a:rPr>
              <a:t>和</a:t>
            </a:r>
            <a:r>
              <a:rPr lang="zh-CN" altLang="en-US" sz="1600" dirty="0">
                <a:solidFill>
                  <a:srgbClr val="004098"/>
                </a:solidFill>
                <a:effectLst/>
                <a:latin typeface="+mn-ea"/>
                <a:cs typeface="Times New Roman" panose="02020603050405020304" pitchFamily="18" charset="0"/>
              </a:rPr>
              <a:t>信道</a:t>
            </a:r>
            <a:endParaRPr lang="en-US" altLang="zh-CN" sz="1600" dirty="0">
              <a:solidFill>
                <a:srgbClr val="004098"/>
              </a:solidFill>
              <a:effectLst/>
              <a:latin typeface="+mn-ea"/>
              <a:cs typeface="Times New Roman" panose="02020603050405020304" pitchFamily="18" charset="0"/>
            </a:endParaRPr>
          </a:p>
          <a:p>
            <a:r>
              <a:rPr lang="en-US" altLang="zh-CN" sz="1600" dirty="0">
                <a:solidFill>
                  <a:srgbClr val="004098"/>
                </a:solidFill>
                <a:latin typeface="+mn-ea"/>
                <a:cs typeface="Times New Roman" panose="02020603050405020304" pitchFamily="18" charset="0"/>
              </a:rPr>
              <a:t>        </a:t>
            </a:r>
            <a:r>
              <a:rPr lang="zh-CN" altLang="en-US" sz="1600" dirty="0">
                <a:solidFill>
                  <a:srgbClr val="004098"/>
                </a:solidFill>
                <a:effectLst/>
                <a:latin typeface="+mn-ea"/>
                <a:cs typeface="Times New Roman" panose="02020603050405020304" pitchFamily="18" charset="0"/>
              </a:rPr>
              <a:t>分配</a:t>
            </a:r>
            <a:r>
              <a:rPr lang="zh-CN" altLang="zh-CN" sz="1600" dirty="0">
                <a:effectLst/>
                <a:latin typeface="+mn-ea"/>
                <a:cs typeface="Times New Roman" panose="02020603050405020304" pitchFamily="18" charset="0"/>
              </a:rPr>
              <a:t>等控制实现抗干扰通信</a:t>
            </a:r>
            <a:r>
              <a:rPr lang="zh-CN" altLang="en-US" sz="1600" dirty="0">
                <a:effectLst/>
                <a:latin typeface="+mn-ea"/>
                <a:cs typeface="Times New Roman" panose="02020603050405020304" pitchFamily="18" charset="0"/>
              </a:rPr>
              <a:t>。</a:t>
            </a:r>
            <a:endParaRPr lang="en-US" altLang="zh-CN" sz="1600" dirty="0">
              <a:effectLst/>
              <a:latin typeface="+mn-ea"/>
              <a:cs typeface="Times New Roman" panose="02020603050405020304" pitchFamily="18" charset="0"/>
            </a:endParaRPr>
          </a:p>
          <a:p>
            <a:endParaRPr lang="en-US" altLang="zh-CN" sz="1600" dirty="0">
              <a:latin typeface="+mn-ea"/>
              <a:cs typeface="Times New Roman" panose="02020603050405020304" pitchFamily="18" charset="0"/>
            </a:endParaRPr>
          </a:p>
          <a:p>
            <a:endParaRPr lang="en-US" altLang="zh-CN" sz="1600" dirty="0">
              <a:solidFill>
                <a:srgbClr val="004098"/>
              </a:solidFill>
              <a:effectLst/>
              <a:latin typeface="+mn-ea"/>
              <a:cs typeface="Times New Roman" panose="02020603050405020304" pitchFamily="18" charset="0"/>
            </a:endParaRPr>
          </a:p>
          <a:p>
            <a:pPr marL="285750" indent="-285750">
              <a:buFont typeface="Wingdings" panose="05000000000000000000" pitchFamily="2" charset="2"/>
              <a:buChar char="u"/>
            </a:pPr>
            <a:r>
              <a:rPr lang="zh-CN" altLang="en-US" sz="1600" dirty="0">
                <a:solidFill>
                  <a:srgbClr val="004098"/>
                </a:solidFill>
                <a:effectLst/>
                <a:latin typeface="+mn-ea"/>
                <a:cs typeface="Times New Roman" panose="02020603050405020304" pitchFamily="18" charset="0"/>
              </a:rPr>
              <a:t>   </a:t>
            </a:r>
            <a:r>
              <a:rPr lang="zh-CN" altLang="en-US" sz="1600" dirty="0">
                <a:effectLst/>
                <a:latin typeface="+mn-ea"/>
                <a:cs typeface="Times New Roman" panose="02020603050405020304" pitchFamily="18" charset="0"/>
              </a:rPr>
              <a:t>文献</a:t>
            </a:r>
            <a:r>
              <a:rPr lang="en-US" altLang="zh-CN" sz="1600" dirty="0">
                <a:effectLst/>
                <a:latin typeface="+mn-ea"/>
                <a:cs typeface="Times New Roman" panose="02020603050405020304" pitchFamily="18" charset="0"/>
              </a:rPr>
              <a:t>【3】</a:t>
            </a:r>
            <a:r>
              <a:rPr lang="zh-CN" altLang="zh-CN" sz="1600" dirty="0">
                <a:effectLst/>
                <a:latin typeface="+mn-ea"/>
                <a:cs typeface="Times New Roman" panose="02020603050405020304" pitchFamily="18" charset="0"/>
              </a:rPr>
              <a:t>设计了一种</a:t>
            </a:r>
            <a:r>
              <a:rPr lang="zh-CN" altLang="zh-CN" sz="1600" dirty="0">
                <a:solidFill>
                  <a:srgbClr val="004098"/>
                </a:solidFill>
                <a:effectLst/>
                <a:latin typeface="+mn-ea"/>
                <a:cs typeface="Times New Roman" panose="02020603050405020304" pitchFamily="18" charset="0"/>
              </a:rPr>
              <a:t>分布式强化学习</a:t>
            </a:r>
            <a:r>
              <a:rPr lang="zh-CN" altLang="zh-CN" sz="1600" dirty="0">
                <a:effectLst/>
                <a:latin typeface="+mn-ea"/>
                <a:cs typeface="Times New Roman" panose="02020603050405020304" pitchFamily="18" charset="0"/>
              </a:rPr>
              <a:t>方案，对每个</a:t>
            </a:r>
            <a:endParaRPr lang="en-US" altLang="zh-CN" sz="1600" dirty="0">
              <a:effectLst/>
              <a:latin typeface="+mn-ea"/>
              <a:cs typeface="Times New Roman" panose="02020603050405020304" pitchFamily="18" charset="0"/>
            </a:endParaRPr>
          </a:p>
          <a:p>
            <a:r>
              <a:rPr lang="en-US" altLang="zh-CN" sz="1600" dirty="0">
                <a:latin typeface="+mn-ea"/>
                <a:cs typeface="Times New Roman" panose="02020603050405020304" pitchFamily="18" charset="0"/>
              </a:rPr>
              <a:t>        </a:t>
            </a:r>
            <a:r>
              <a:rPr lang="zh-CN" altLang="en-US" sz="1600" dirty="0">
                <a:latin typeface="+mn-ea"/>
                <a:cs typeface="Times New Roman" panose="02020603050405020304" pitchFamily="18" charset="0"/>
              </a:rPr>
              <a:t>无</a:t>
            </a:r>
            <a:r>
              <a:rPr lang="zh-CN" altLang="zh-CN" sz="1600" dirty="0">
                <a:effectLst/>
                <a:latin typeface="+mn-ea"/>
                <a:cs typeface="Times New Roman" panose="02020603050405020304" pitchFamily="18" charset="0"/>
              </a:rPr>
              <a:t>人机的</a:t>
            </a:r>
            <a:r>
              <a:rPr lang="zh-CN" altLang="zh-CN" sz="1600" dirty="0">
                <a:solidFill>
                  <a:srgbClr val="004098"/>
                </a:solidFill>
                <a:effectLst/>
                <a:latin typeface="+mn-ea"/>
                <a:cs typeface="Times New Roman" panose="02020603050405020304" pitchFamily="18" charset="0"/>
              </a:rPr>
              <a:t>中继功率</a:t>
            </a:r>
            <a:r>
              <a:rPr lang="zh-CN" altLang="zh-CN" sz="1600" dirty="0">
                <a:effectLst/>
                <a:latin typeface="+mn-ea"/>
                <a:cs typeface="Times New Roman" panose="02020603050405020304" pitchFamily="18" charset="0"/>
              </a:rPr>
              <a:t>独立地进行优化，降低整体无人</a:t>
            </a:r>
            <a:endParaRPr lang="en-US" altLang="zh-CN" sz="1600" dirty="0">
              <a:effectLst/>
              <a:latin typeface="+mn-ea"/>
              <a:cs typeface="Times New Roman" panose="02020603050405020304" pitchFamily="18" charset="0"/>
            </a:endParaRPr>
          </a:p>
          <a:p>
            <a:r>
              <a:rPr lang="en-US" altLang="zh-CN" sz="1600" dirty="0">
                <a:latin typeface="+mn-ea"/>
                <a:cs typeface="Times New Roman" panose="02020603050405020304" pitchFamily="18" charset="0"/>
              </a:rPr>
              <a:t>        </a:t>
            </a:r>
            <a:r>
              <a:rPr lang="zh-CN" altLang="zh-CN" sz="1600" dirty="0">
                <a:effectLst/>
                <a:latin typeface="+mn-ea"/>
                <a:cs typeface="Times New Roman" panose="02020603050405020304" pitchFamily="18" charset="0"/>
              </a:rPr>
              <a:t>机通信网络的能耗和误比特率</a:t>
            </a:r>
            <a:r>
              <a:rPr lang="zh-CN" altLang="en-US" sz="1600" dirty="0">
                <a:latin typeface="+mn-ea"/>
                <a:cs typeface="Times New Roman" panose="02020603050405020304" pitchFamily="18" charset="0"/>
              </a:rPr>
              <a:t>。</a:t>
            </a:r>
            <a:endParaRPr lang="en-US" altLang="zh-CN" sz="1600" dirty="0">
              <a:latin typeface="+mn-ea"/>
              <a:cs typeface="Times New Roman" panose="02020603050405020304" pitchFamily="18" charset="0"/>
            </a:endParaRPr>
          </a:p>
          <a:p>
            <a:endParaRPr lang="en-US" altLang="zh-CN" sz="1600" dirty="0">
              <a:latin typeface="+mn-ea"/>
              <a:cs typeface="Times New Roman" panose="02020603050405020304" pitchFamily="18" charset="0"/>
            </a:endParaRPr>
          </a:p>
          <a:p>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4B267F4-D5D3-4289-8985-AAFF6C625977}"/>
              </a:ext>
            </a:extLst>
          </p:cNvPr>
          <p:cNvSpPr txBox="1"/>
          <p:nvPr/>
        </p:nvSpPr>
        <p:spPr>
          <a:xfrm>
            <a:off x="1287163" y="5515570"/>
            <a:ext cx="6561437" cy="923330"/>
          </a:xfrm>
          <a:prstGeom prst="rect">
            <a:avLst/>
          </a:prstGeom>
          <a:noFill/>
        </p:spPr>
        <p:txBody>
          <a:bodyPr wrap="square" rtlCol="0">
            <a:spAutoFit/>
          </a:bodyPr>
          <a:lstStyle/>
          <a:p>
            <a:r>
              <a:rPr lang="zh-CN" altLang="zh-CN" sz="1800" dirty="0">
                <a:effectLst/>
                <a:latin typeface="+mn-ea"/>
                <a:cs typeface="Times New Roman" panose="02020603050405020304" pitchFamily="18" charset="0"/>
              </a:rPr>
              <a:t>目前为止利用强化学习进行抗干扰的</a:t>
            </a:r>
            <a:r>
              <a:rPr lang="zh-CN" altLang="en-US" sz="1800" dirty="0">
                <a:effectLst/>
                <a:latin typeface="+mn-ea"/>
                <a:cs typeface="Times New Roman" panose="02020603050405020304" pitchFamily="18" charset="0"/>
              </a:rPr>
              <a:t>已有部分</a:t>
            </a:r>
            <a:r>
              <a:rPr lang="zh-CN" altLang="zh-CN" sz="1800" dirty="0">
                <a:effectLst/>
                <a:latin typeface="+mn-ea"/>
                <a:cs typeface="Times New Roman" panose="02020603050405020304" pitchFamily="18" charset="0"/>
              </a:rPr>
              <a:t>研究，但</a:t>
            </a:r>
            <a:r>
              <a:rPr lang="zh-CN" altLang="en-US" sz="1800" dirty="0">
                <a:effectLst/>
                <a:latin typeface="+mn-ea"/>
                <a:cs typeface="Times New Roman" panose="02020603050405020304" pitchFamily="18" charset="0"/>
              </a:rPr>
              <a:t>是：</a:t>
            </a:r>
            <a:endParaRPr lang="en-US" altLang="zh-CN" sz="1800" dirty="0">
              <a:effectLst/>
              <a:latin typeface="+mn-ea"/>
              <a:cs typeface="Times New Roman" panose="02020603050405020304" pitchFamily="18" charset="0"/>
            </a:endParaRPr>
          </a:p>
          <a:p>
            <a:r>
              <a:rPr lang="zh-CN" altLang="en-US" sz="1800" dirty="0">
                <a:solidFill>
                  <a:srgbClr val="004098"/>
                </a:solidFill>
                <a:effectLst/>
                <a:latin typeface="+mn-ea"/>
                <a:cs typeface="Times New Roman" panose="02020603050405020304" pitchFamily="18" charset="0"/>
              </a:rPr>
              <a:t>①</a:t>
            </a:r>
            <a:r>
              <a:rPr lang="zh-CN" altLang="zh-CN" sz="1800" dirty="0">
                <a:solidFill>
                  <a:srgbClr val="004098"/>
                </a:solidFill>
                <a:effectLst/>
                <a:latin typeface="+mn-ea"/>
                <a:cs typeface="Times New Roman" panose="02020603050405020304" pitchFamily="18" charset="0"/>
              </a:rPr>
              <a:t>仅仅基于无人机之间的通信抗干扰的场景研究较少</a:t>
            </a:r>
            <a:r>
              <a:rPr lang="zh-CN" altLang="en-US" sz="1800" dirty="0">
                <a:solidFill>
                  <a:srgbClr val="004098"/>
                </a:solidFill>
                <a:effectLst/>
                <a:latin typeface="+mn-ea"/>
                <a:cs typeface="Times New Roman" panose="02020603050405020304" pitchFamily="18" charset="0"/>
              </a:rPr>
              <a:t>。</a:t>
            </a:r>
            <a:endParaRPr lang="en-US" altLang="zh-CN" sz="1800" dirty="0">
              <a:solidFill>
                <a:srgbClr val="004098"/>
              </a:solidFill>
              <a:effectLst/>
              <a:latin typeface="+mn-ea"/>
              <a:cs typeface="Times New Roman" panose="02020603050405020304" pitchFamily="18" charset="0"/>
            </a:endParaRPr>
          </a:p>
          <a:p>
            <a:r>
              <a:rPr lang="zh-CN" altLang="en-US" sz="1800" dirty="0">
                <a:solidFill>
                  <a:srgbClr val="004098"/>
                </a:solidFill>
                <a:effectLst/>
                <a:latin typeface="+mn-ea"/>
                <a:cs typeface="Times New Roman" panose="02020603050405020304" pitchFamily="18" charset="0"/>
              </a:rPr>
              <a:t>②强化学习仍旧针对单一的抗干扰方式进行决策或者参数优化。 </a:t>
            </a:r>
            <a:endParaRPr lang="zh-CN" altLang="en-US" dirty="0">
              <a:solidFill>
                <a:srgbClr val="004098"/>
              </a:solidFill>
              <a:latin typeface="+mn-ea"/>
            </a:endParaRPr>
          </a:p>
        </p:txBody>
      </p:sp>
      <p:sp>
        <p:nvSpPr>
          <p:cNvPr id="13" name="文本框 12">
            <a:extLst>
              <a:ext uri="{FF2B5EF4-FFF2-40B4-BE49-F238E27FC236}">
                <a16:creationId xmlns:a16="http://schemas.microsoft.com/office/drawing/2014/main" id="{FE7D132B-B966-42AC-81B3-10D6AAB83886}"/>
              </a:ext>
            </a:extLst>
          </p:cNvPr>
          <p:cNvSpPr txBox="1"/>
          <p:nvPr/>
        </p:nvSpPr>
        <p:spPr>
          <a:xfrm>
            <a:off x="396536" y="996181"/>
            <a:ext cx="3453569" cy="369332"/>
          </a:xfrm>
          <a:prstGeom prst="rect">
            <a:avLst/>
          </a:prstGeom>
          <a:solidFill>
            <a:srgbClr val="004098"/>
          </a:solidFill>
        </p:spPr>
        <p:txBody>
          <a:bodyPr wrap="square" rtlCol="0">
            <a:spAutoFit/>
          </a:bodyPr>
          <a:lstStyle/>
          <a:p>
            <a:r>
              <a:rPr lang="zh-CN" altLang="en-US" dirty="0">
                <a:solidFill>
                  <a:schemeClr val="bg1"/>
                </a:solidFill>
              </a:rPr>
              <a:t>基于强化学习的抗干扰发展综述</a:t>
            </a:r>
          </a:p>
        </p:txBody>
      </p:sp>
      <p:sp>
        <p:nvSpPr>
          <p:cNvPr id="14" name="文本框 13">
            <a:extLst>
              <a:ext uri="{FF2B5EF4-FFF2-40B4-BE49-F238E27FC236}">
                <a16:creationId xmlns:a16="http://schemas.microsoft.com/office/drawing/2014/main" id="{8DAE4848-9C15-4EC7-A3C1-96A1D65241C8}"/>
              </a:ext>
            </a:extLst>
          </p:cNvPr>
          <p:cNvSpPr txBox="1"/>
          <p:nvPr/>
        </p:nvSpPr>
        <p:spPr>
          <a:xfrm>
            <a:off x="370225" y="5533991"/>
            <a:ext cx="467476" cy="923330"/>
          </a:xfrm>
          <a:prstGeom prst="rect">
            <a:avLst/>
          </a:prstGeom>
          <a:solidFill>
            <a:srgbClr val="004098"/>
          </a:solidFill>
        </p:spPr>
        <p:txBody>
          <a:bodyPr wrap="square" rtlCol="0">
            <a:spAutoFit/>
          </a:bodyPr>
          <a:lstStyle/>
          <a:p>
            <a:r>
              <a:rPr lang="zh-CN" altLang="en-US" dirty="0">
                <a:solidFill>
                  <a:schemeClr val="bg1"/>
                </a:solidFill>
              </a:rPr>
              <a:t>问</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题</a:t>
            </a:r>
            <a:endParaRPr lang="en-US" altLang="zh-CN" dirty="0">
              <a:solidFill>
                <a:schemeClr val="bg1"/>
              </a:solidFill>
            </a:endParaRPr>
          </a:p>
        </p:txBody>
      </p:sp>
      <p:pic>
        <p:nvPicPr>
          <p:cNvPr id="7" name="图片 6">
            <a:extLst>
              <a:ext uri="{FF2B5EF4-FFF2-40B4-BE49-F238E27FC236}">
                <a16:creationId xmlns:a16="http://schemas.microsoft.com/office/drawing/2014/main" id="{19BEF8B9-E5DA-40CC-AFDC-1C643A199CD8}"/>
              </a:ext>
            </a:extLst>
          </p:cNvPr>
          <p:cNvPicPr>
            <a:picLocks noChangeAspect="1"/>
          </p:cNvPicPr>
          <p:nvPr/>
        </p:nvPicPr>
        <p:blipFill>
          <a:blip r:embed="rId4"/>
          <a:stretch>
            <a:fillRect/>
          </a:stretch>
        </p:blipFill>
        <p:spPr>
          <a:xfrm>
            <a:off x="6357919" y="1826145"/>
            <a:ext cx="5308602" cy="1528700"/>
          </a:xfrm>
          <a:prstGeom prst="rect">
            <a:avLst/>
          </a:prstGeom>
        </p:spPr>
      </p:pic>
      <p:pic>
        <p:nvPicPr>
          <p:cNvPr id="17" name="图片 16">
            <a:extLst>
              <a:ext uri="{FF2B5EF4-FFF2-40B4-BE49-F238E27FC236}">
                <a16:creationId xmlns:a16="http://schemas.microsoft.com/office/drawing/2014/main" id="{C17D0CA0-A969-4229-AE8B-8E5946CEA16B}"/>
              </a:ext>
            </a:extLst>
          </p:cNvPr>
          <p:cNvPicPr>
            <a:picLocks noChangeAspect="1"/>
          </p:cNvPicPr>
          <p:nvPr/>
        </p:nvPicPr>
        <p:blipFill>
          <a:blip r:embed="rId5"/>
          <a:stretch>
            <a:fillRect/>
          </a:stretch>
        </p:blipFill>
        <p:spPr>
          <a:xfrm>
            <a:off x="7698741" y="3387482"/>
            <a:ext cx="2716294" cy="2006815"/>
          </a:xfrm>
          <a:prstGeom prst="rect">
            <a:avLst/>
          </a:prstGeom>
        </p:spPr>
      </p:pic>
    </p:spTree>
    <p:custDataLst>
      <p:tags r:id="rId1"/>
    </p:custDataLst>
    <p:extLst>
      <p:ext uri="{BB962C8B-B14F-4D97-AF65-F5344CB8AC3E}">
        <p14:creationId xmlns:p14="http://schemas.microsoft.com/office/powerpoint/2010/main" val="3463679294"/>
      </p:ext>
    </p:extLst>
  </p:cSld>
  <p:clrMapOvr>
    <a:masterClrMapping/>
  </p:clrMapOvr>
  <mc:AlternateContent xmlns:mc="http://schemas.openxmlformats.org/markup-compatibility/2006" xmlns:p14="http://schemas.microsoft.com/office/powerpoint/2010/main">
    <mc:Choice Requires="p14">
      <p:transition spd="slow" p14:dur="2000" advTm="46568"/>
    </mc:Choice>
    <mc:Fallback xmlns="">
      <p:transition spd="slow" advTm="4656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A9ADF10B-82EF-49A1-8D5D-16B9D62972E7}"/>
              </a:ext>
            </a:extLst>
          </p:cNvPr>
          <p:cNvSpPr/>
          <p:nvPr/>
        </p:nvSpPr>
        <p:spPr>
          <a:xfrm>
            <a:off x="263525" y="5722010"/>
            <a:ext cx="11623675" cy="79309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1E3996A4-5E2E-472B-A125-5F7BE42DBAEB}"/>
              </a:ext>
            </a:extLst>
          </p:cNvPr>
          <p:cNvSpPr/>
          <p:nvPr/>
        </p:nvSpPr>
        <p:spPr>
          <a:xfrm>
            <a:off x="2709666" y="1806795"/>
            <a:ext cx="6675735" cy="3493868"/>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4F12962-2109-4630-A65A-8F0E05C566E3}"/>
              </a:ext>
            </a:extLst>
          </p:cNvPr>
          <p:cNvSpPr/>
          <p:nvPr/>
        </p:nvSpPr>
        <p:spPr>
          <a:xfrm>
            <a:off x="285471" y="1800225"/>
            <a:ext cx="1787170" cy="3500438"/>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7AE17B42-ED90-4EB8-A1F5-754DD3544A59}"/>
              </a:ext>
            </a:extLst>
          </p:cNvPr>
          <p:cNvSpPr/>
          <p:nvPr/>
        </p:nvSpPr>
        <p:spPr>
          <a:xfrm>
            <a:off x="10062824" y="1800225"/>
            <a:ext cx="1831691" cy="3500438"/>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0DE6412-7105-4529-A8B5-0009CE517053}"/>
              </a:ext>
            </a:extLst>
          </p:cNvPr>
          <p:cNvSpPr txBox="1"/>
          <p:nvPr/>
        </p:nvSpPr>
        <p:spPr>
          <a:xfrm>
            <a:off x="783144" y="84871"/>
            <a:ext cx="713793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研究目标与内容</a:t>
            </a:r>
          </a:p>
        </p:txBody>
      </p:sp>
      <p:sp>
        <p:nvSpPr>
          <p:cNvPr id="2" name="灯片编号占位符 1">
            <a:extLst>
              <a:ext uri="{FF2B5EF4-FFF2-40B4-BE49-F238E27FC236}">
                <a16:creationId xmlns:a16="http://schemas.microsoft.com/office/drawing/2014/main" id="{531304F0-CC34-40AE-8BD8-7150D0C4E64A}"/>
              </a:ext>
            </a:extLst>
          </p:cNvPr>
          <p:cNvSpPr>
            <a:spLocks noGrp="1"/>
          </p:cNvSpPr>
          <p:nvPr>
            <p:ph type="sldNum" sz="quarter" idx="10"/>
          </p:nvPr>
        </p:nvSpPr>
        <p:spPr/>
        <p:txBody>
          <a:bodyPr vert="horz" lIns="91440" tIns="45720" rIns="91440" bIns="45720" rtlCol="0" anchor="ctr"/>
          <a:lstStyle/>
          <a:p>
            <a:fld id="{548644C6-89F0-466C-949F-E70AD72679A8}" type="slidenum">
              <a:rPr lang="zh-CN" altLang="en-US" sz="1800">
                <a:solidFill>
                  <a:srgbClr val="004098"/>
                </a:solidFill>
              </a:rPr>
              <a:pPr/>
              <a:t>7</a:t>
            </a:fld>
            <a:endParaRPr lang="zh-CN" altLang="en-US" sz="1800" dirty="0">
              <a:solidFill>
                <a:srgbClr val="004098"/>
              </a:solidFill>
            </a:endParaRPr>
          </a:p>
        </p:txBody>
      </p:sp>
      <p:pic>
        <p:nvPicPr>
          <p:cNvPr id="5" name="图片 4">
            <a:extLst>
              <a:ext uri="{FF2B5EF4-FFF2-40B4-BE49-F238E27FC236}">
                <a16:creationId xmlns:a16="http://schemas.microsoft.com/office/drawing/2014/main" id="{8FEA0139-B976-4A4E-9BFB-37DDAC099D12}"/>
              </a:ext>
            </a:extLst>
          </p:cNvPr>
          <p:cNvPicPr>
            <a:picLocks noChangeAspect="1"/>
          </p:cNvPicPr>
          <p:nvPr/>
        </p:nvPicPr>
        <p:blipFill>
          <a:blip r:embed="rId4"/>
          <a:stretch>
            <a:fillRect/>
          </a:stretch>
        </p:blipFill>
        <p:spPr>
          <a:xfrm>
            <a:off x="2752266" y="1933980"/>
            <a:ext cx="6568287" cy="3190469"/>
          </a:xfrm>
          <a:prstGeom prst="rect">
            <a:avLst/>
          </a:prstGeom>
        </p:spPr>
      </p:pic>
      <p:sp>
        <p:nvSpPr>
          <p:cNvPr id="8" name="文本框 7">
            <a:extLst>
              <a:ext uri="{FF2B5EF4-FFF2-40B4-BE49-F238E27FC236}">
                <a16:creationId xmlns:a16="http://schemas.microsoft.com/office/drawing/2014/main" id="{BB86B129-8764-4612-8CBC-4ACE7E0B23A5}"/>
              </a:ext>
            </a:extLst>
          </p:cNvPr>
          <p:cNvSpPr txBox="1"/>
          <p:nvPr/>
        </p:nvSpPr>
        <p:spPr>
          <a:xfrm>
            <a:off x="263525" y="765175"/>
            <a:ext cx="5242064" cy="369332"/>
          </a:xfrm>
          <a:prstGeom prst="rect">
            <a:avLst/>
          </a:prstGeom>
          <a:solidFill>
            <a:srgbClr val="004098"/>
          </a:solidFill>
        </p:spPr>
        <p:txBody>
          <a:bodyPr wrap="square" rtlCol="0">
            <a:spAutoFit/>
          </a:bodyPr>
          <a:lstStyle/>
          <a:p>
            <a:r>
              <a:rPr lang="zh-CN" altLang="en-US" dirty="0">
                <a:solidFill>
                  <a:schemeClr val="bg1"/>
                </a:solidFill>
              </a:rPr>
              <a:t>①基于深度强化学习的集中式联合抗干扰技术</a:t>
            </a:r>
          </a:p>
        </p:txBody>
      </p:sp>
      <p:sp>
        <p:nvSpPr>
          <p:cNvPr id="10" name="文本框 9">
            <a:extLst>
              <a:ext uri="{FF2B5EF4-FFF2-40B4-BE49-F238E27FC236}">
                <a16:creationId xmlns:a16="http://schemas.microsoft.com/office/drawing/2014/main" id="{68BE24B5-90B8-44DE-8854-8B84106AC7C3}"/>
              </a:ext>
            </a:extLst>
          </p:cNvPr>
          <p:cNvSpPr txBox="1"/>
          <p:nvPr/>
        </p:nvSpPr>
        <p:spPr>
          <a:xfrm>
            <a:off x="284167" y="1430893"/>
            <a:ext cx="1806913" cy="369332"/>
          </a:xfrm>
          <a:prstGeom prst="rect">
            <a:avLst/>
          </a:prstGeom>
          <a:solidFill>
            <a:srgbClr val="004098"/>
          </a:solidFill>
        </p:spPr>
        <p:txBody>
          <a:bodyPr wrap="square" rtlCol="0">
            <a:spAutoFit/>
          </a:bodyPr>
          <a:lstStyle/>
          <a:p>
            <a:r>
              <a:rPr lang="zh-CN" altLang="en-US" dirty="0">
                <a:solidFill>
                  <a:schemeClr val="bg1"/>
                </a:solidFill>
              </a:rPr>
              <a:t>网络信息输入侧</a:t>
            </a:r>
          </a:p>
        </p:txBody>
      </p:sp>
      <p:sp>
        <p:nvSpPr>
          <p:cNvPr id="13" name="文本框 12">
            <a:extLst>
              <a:ext uri="{FF2B5EF4-FFF2-40B4-BE49-F238E27FC236}">
                <a16:creationId xmlns:a16="http://schemas.microsoft.com/office/drawing/2014/main" id="{371C54B9-962F-4619-97E3-3BC35169CFBC}"/>
              </a:ext>
            </a:extLst>
          </p:cNvPr>
          <p:cNvSpPr txBox="1"/>
          <p:nvPr/>
        </p:nvSpPr>
        <p:spPr>
          <a:xfrm>
            <a:off x="10059479" y="1430893"/>
            <a:ext cx="1851194" cy="369332"/>
          </a:xfrm>
          <a:prstGeom prst="rect">
            <a:avLst/>
          </a:prstGeom>
          <a:solidFill>
            <a:srgbClr val="004098"/>
          </a:solidFill>
        </p:spPr>
        <p:txBody>
          <a:bodyPr wrap="square" rtlCol="0">
            <a:spAutoFit/>
          </a:bodyPr>
          <a:lstStyle/>
          <a:p>
            <a:r>
              <a:rPr lang="zh-CN" altLang="en-US" dirty="0">
                <a:solidFill>
                  <a:schemeClr val="bg1"/>
                </a:solidFill>
              </a:rPr>
              <a:t>网络决策输出侧</a:t>
            </a:r>
          </a:p>
        </p:txBody>
      </p:sp>
      <p:sp>
        <p:nvSpPr>
          <p:cNvPr id="14" name="文本框 13">
            <a:extLst>
              <a:ext uri="{FF2B5EF4-FFF2-40B4-BE49-F238E27FC236}">
                <a16:creationId xmlns:a16="http://schemas.microsoft.com/office/drawing/2014/main" id="{6D85C2B1-C91B-4277-86C5-7CFFCC77E05D}"/>
              </a:ext>
            </a:extLst>
          </p:cNvPr>
          <p:cNvSpPr txBox="1"/>
          <p:nvPr/>
        </p:nvSpPr>
        <p:spPr>
          <a:xfrm>
            <a:off x="2702913" y="1447796"/>
            <a:ext cx="6698185" cy="369332"/>
          </a:xfrm>
          <a:prstGeom prst="rect">
            <a:avLst/>
          </a:prstGeom>
          <a:solidFill>
            <a:srgbClr val="004098"/>
          </a:solidFill>
        </p:spPr>
        <p:txBody>
          <a:bodyPr wrap="square" rtlCol="0">
            <a:spAutoFit/>
          </a:bodyPr>
          <a:lstStyle/>
          <a:p>
            <a:pPr algn="ctr"/>
            <a:r>
              <a:rPr lang="zh-CN" altLang="en-US" dirty="0">
                <a:solidFill>
                  <a:schemeClr val="bg1"/>
                </a:solidFill>
              </a:rPr>
              <a:t>基本网络架构</a:t>
            </a:r>
          </a:p>
        </p:txBody>
      </p:sp>
      <p:sp>
        <p:nvSpPr>
          <p:cNvPr id="31" name="箭头: 右 30">
            <a:extLst>
              <a:ext uri="{FF2B5EF4-FFF2-40B4-BE49-F238E27FC236}">
                <a16:creationId xmlns:a16="http://schemas.microsoft.com/office/drawing/2014/main" id="{403BE0E8-3EC9-4369-8437-6AB8A8A833DA}"/>
              </a:ext>
            </a:extLst>
          </p:cNvPr>
          <p:cNvSpPr/>
          <p:nvPr/>
        </p:nvSpPr>
        <p:spPr>
          <a:xfrm>
            <a:off x="2150669" y="3138221"/>
            <a:ext cx="512064" cy="387706"/>
          </a:xfrm>
          <a:prstGeom prst="rightArrow">
            <a:avLst/>
          </a:prstGeom>
          <a:solidFill>
            <a:srgbClr val="4473B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8357989-9A81-47C3-8394-997736430061}"/>
              </a:ext>
            </a:extLst>
          </p:cNvPr>
          <p:cNvSpPr/>
          <p:nvPr/>
        </p:nvSpPr>
        <p:spPr>
          <a:xfrm>
            <a:off x="9509760" y="3204058"/>
            <a:ext cx="512064" cy="387706"/>
          </a:xfrm>
          <a:prstGeom prst="rightArrow">
            <a:avLst/>
          </a:prstGeom>
          <a:solidFill>
            <a:srgbClr val="4473B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683268B6-37E7-4DD4-A099-C9942DE91D8A}"/>
              </a:ext>
            </a:extLst>
          </p:cNvPr>
          <p:cNvSpPr txBox="1"/>
          <p:nvPr/>
        </p:nvSpPr>
        <p:spPr>
          <a:xfrm>
            <a:off x="329183" y="1821892"/>
            <a:ext cx="1931213" cy="3539430"/>
          </a:xfrm>
          <a:prstGeom prst="rect">
            <a:avLst/>
          </a:prstGeom>
          <a:noFill/>
        </p:spPr>
        <p:txBody>
          <a:bodyPr wrap="square" rtlCol="0">
            <a:spAutoFit/>
          </a:bodyPr>
          <a:lstStyle/>
          <a:p>
            <a:r>
              <a:rPr lang="zh-CN" altLang="en-US" sz="1400" dirty="0">
                <a:solidFill>
                  <a:srgbClr val="004098"/>
                </a:solidFill>
              </a:rPr>
              <a:t>全局信息</a:t>
            </a:r>
            <a:r>
              <a:rPr lang="zh-CN" altLang="en-US" sz="1400" dirty="0"/>
              <a:t>：</a:t>
            </a:r>
            <a:endParaRPr lang="en-US" altLang="zh-CN" sz="1400" dirty="0"/>
          </a:p>
          <a:p>
            <a:r>
              <a:rPr lang="zh-CN" altLang="en-US" sz="1400" dirty="0"/>
              <a:t>任务规划</a:t>
            </a:r>
            <a:endParaRPr lang="en-US" altLang="zh-CN" sz="1400" dirty="0"/>
          </a:p>
          <a:p>
            <a:r>
              <a:rPr lang="zh-CN" altLang="en-US" sz="1400" dirty="0"/>
              <a:t>网络通信需求</a:t>
            </a:r>
            <a:r>
              <a:rPr lang="en-US" altLang="zh-CN" sz="1400" dirty="0"/>
              <a:t>…</a:t>
            </a:r>
          </a:p>
          <a:p>
            <a:endParaRPr lang="en-US" altLang="zh-CN" sz="1400" dirty="0"/>
          </a:p>
          <a:p>
            <a:r>
              <a:rPr lang="zh-CN" altLang="en-US" sz="1400" dirty="0">
                <a:solidFill>
                  <a:srgbClr val="004098"/>
                </a:solidFill>
              </a:rPr>
              <a:t>节点物理信息：</a:t>
            </a:r>
            <a:endParaRPr lang="en-US" altLang="zh-CN" sz="1400" dirty="0">
              <a:solidFill>
                <a:srgbClr val="004098"/>
              </a:solidFill>
            </a:endParaRPr>
          </a:p>
          <a:p>
            <a:r>
              <a:rPr lang="zh-CN" altLang="en-US" sz="1400" dirty="0"/>
              <a:t>发射功率信息</a:t>
            </a:r>
            <a:endParaRPr lang="en-US" altLang="zh-CN" sz="1400" dirty="0">
              <a:solidFill>
                <a:srgbClr val="004098"/>
              </a:solidFill>
            </a:endParaRPr>
          </a:p>
          <a:p>
            <a:r>
              <a:rPr lang="zh-CN" altLang="en-US" sz="1400" dirty="0"/>
              <a:t>位置和移动信息</a:t>
            </a:r>
            <a:endParaRPr lang="en-US" altLang="zh-CN" sz="1400" dirty="0"/>
          </a:p>
          <a:p>
            <a:r>
              <a:rPr lang="zh-CN" altLang="en-US" sz="1400" dirty="0"/>
              <a:t>节点动态空间谱信息</a:t>
            </a:r>
            <a:endParaRPr lang="en-US" altLang="zh-CN" sz="1400" dirty="0"/>
          </a:p>
          <a:p>
            <a:endParaRPr lang="en-US" altLang="zh-CN" sz="1400" dirty="0"/>
          </a:p>
          <a:p>
            <a:r>
              <a:rPr lang="zh-CN" altLang="en-US" sz="1400" dirty="0">
                <a:solidFill>
                  <a:srgbClr val="004098"/>
                </a:solidFill>
              </a:rPr>
              <a:t>节点网络信息作为回报函数：</a:t>
            </a:r>
            <a:endParaRPr lang="en-US" altLang="zh-CN" sz="1400" dirty="0">
              <a:solidFill>
                <a:srgbClr val="004098"/>
              </a:solidFill>
            </a:endParaRPr>
          </a:p>
          <a:p>
            <a:r>
              <a:rPr lang="zh-CN" altLang="en-US" sz="1400" dirty="0"/>
              <a:t>链路质量：包括重传率、时延和到达率</a:t>
            </a:r>
            <a:r>
              <a:rPr lang="en-US" altLang="zh-CN" sz="1400" dirty="0"/>
              <a:t>.</a:t>
            </a:r>
          </a:p>
          <a:p>
            <a:endParaRPr lang="en-US" altLang="zh-CN" sz="1400" dirty="0"/>
          </a:p>
          <a:p>
            <a:r>
              <a:rPr lang="zh-CN" altLang="en-US" sz="1400" dirty="0">
                <a:solidFill>
                  <a:srgbClr val="004098"/>
                </a:solidFill>
              </a:rPr>
              <a:t>其他信息：</a:t>
            </a:r>
            <a:endParaRPr lang="en-US" altLang="zh-CN" sz="1400" dirty="0">
              <a:solidFill>
                <a:srgbClr val="004098"/>
              </a:solidFill>
            </a:endParaRPr>
          </a:p>
          <a:p>
            <a:r>
              <a:rPr lang="zh-CN" altLang="en-US" sz="1400" dirty="0"/>
              <a:t>电量</a:t>
            </a:r>
            <a:r>
              <a:rPr lang="en-US" altLang="zh-CN" sz="1400" dirty="0"/>
              <a:t>….</a:t>
            </a:r>
          </a:p>
        </p:txBody>
      </p:sp>
      <p:sp>
        <p:nvSpPr>
          <p:cNvPr id="34" name="文本框 33">
            <a:extLst>
              <a:ext uri="{FF2B5EF4-FFF2-40B4-BE49-F238E27FC236}">
                <a16:creationId xmlns:a16="http://schemas.microsoft.com/office/drawing/2014/main" id="{2DC2D308-8D15-48D5-8532-156F0E96130A}"/>
              </a:ext>
            </a:extLst>
          </p:cNvPr>
          <p:cNvSpPr txBox="1"/>
          <p:nvPr/>
        </p:nvSpPr>
        <p:spPr>
          <a:xfrm>
            <a:off x="10073032" y="1868734"/>
            <a:ext cx="1748330" cy="3877985"/>
          </a:xfrm>
          <a:prstGeom prst="rect">
            <a:avLst/>
          </a:prstGeom>
          <a:noFill/>
        </p:spPr>
        <p:txBody>
          <a:bodyPr wrap="square" rtlCol="0">
            <a:spAutoFit/>
          </a:bodyPr>
          <a:lstStyle/>
          <a:p>
            <a:r>
              <a:rPr lang="zh-CN" altLang="en-US" sz="1400" dirty="0">
                <a:solidFill>
                  <a:srgbClr val="004098"/>
                </a:solidFill>
              </a:rPr>
              <a:t>跳频：</a:t>
            </a:r>
            <a:endParaRPr lang="en-US" altLang="zh-CN" sz="1400" dirty="0">
              <a:solidFill>
                <a:srgbClr val="004098"/>
              </a:solidFill>
            </a:endParaRPr>
          </a:p>
          <a:p>
            <a:r>
              <a:rPr lang="zh-CN" altLang="en-US" sz="1400" dirty="0"/>
              <a:t>所切换子信道</a:t>
            </a:r>
            <a:endParaRPr lang="en-US" altLang="zh-CN" sz="1400" dirty="0"/>
          </a:p>
          <a:p>
            <a:r>
              <a:rPr lang="zh-CN" altLang="en-US" sz="1400" dirty="0"/>
              <a:t>（切换至干扰最小的子信道</a:t>
            </a:r>
            <a:r>
              <a:rPr lang="en-US" altLang="zh-CN" sz="1400" dirty="0"/>
              <a:t>n</a:t>
            </a:r>
            <a:r>
              <a:rPr lang="zh-CN" altLang="en-US" sz="1400" dirty="0"/>
              <a:t>）</a:t>
            </a:r>
            <a:endParaRPr lang="en-US" altLang="zh-CN" sz="1400" dirty="0"/>
          </a:p>
          <a:p>
            <a:endParaRPr lang="en-US" altLang="zh-CN" sz="1400" dirty="0"/>
          </a:p>
          <a:p>
            <a:r>
              <a:rPr lang="zh-CN" altLang="en-US" sz="1400" dirty="0">
                <a:solidFill>
                  <a:srgbClr val="004098"/>
                </a:solidFill>
              </a:rPr>
              <a:t>轨迹规划</a:t>
            </a:r>
            <a:r>
              <a:rPr lang="zh-CN" altLang="en-US" sz="1400" dirty="0"/>
              <a:t>：</a:t>
            </a:r>
            <a:endParaRPr lang="en-US" altLang="zh-CN" sz="1400" dirty="0"/>
          </a:p>
          <a:p>
            <a:r>
              <a:rPr lang="zh-CN" altLang="en-US" sz="1400" dirty="0"/>
              <a:t>下一时刻位置</a:t>
            </a:r>
            <a:endParaRPr lang="en-US" altLang="zh-CN" sz="1400" dirty="0"/>
          </a:p>
          <a:p>
            <a:r>
              <a:rPr lang="zh-CN" altLang="en-US" sz="1400" dirty="0"/>
              <a:t>（各节点规划位置）</a:t>
            </a:r>
            <a:endParaRPr lang="en-US" altLang="zh-CN" sz="1400" dirty="0"/>
          </a:p>
          <a:p>
            <a:endParaRPr lang="en-US" altLang="zh-CN" sz="1400" dirty="0"/>
          </a:p>
          <a:p>
            <a:r>
              <a:rPr lang="zh-CN" altLang="en-US" sz="1400" dirty="0">
                <a:solidFill>
                  <a:srgbClr val="004098"/>
                </a:solidFill>
              </a:rPr>
              <a:t>功率控制：</a:t>
            </a:r>
            <a:endParaRPr lang="en-US" altLang="zh-CN" sz="1400" dirty="0">
              <a:solidFill>
                <a:srgbClr val="004098"/>
              </a:solidFill>
            </a:endParaRPr>
          </a:p>
          <a:p>
            <a:r>
              <a:rPr lang="zh-CN" altLang="en-US" sz="1400" dirty="0"/>
              <a:t>节点发送功率</a:t>
            </a:r>
            <a:endParaRPr lang="en-US" altLang="zh-CN" sz="1400" dirty="0"/>
          </a:p>
          <a:p>
            <a:endParaRPr lang="en-US" altLang="zh-CN" sz="1400" dirty="0"/>
          </a:p>
          <a:p>
            <a:r>
              <a:rPr lang="zh-CN" altLang="en-US" sz="1400" dirty="0">
                <a:solidFill>
                  <a:srgbClr val="004098"/>
                </a:solidFill>
              </a:rPr>
              <a:t>中继转发：</a:t>
            </a:r>
            <a:endParaRPr lang="en-US" altLang="zh-CN" sz="1400" dirty="0">
              <a:solidFill>
                <a:srgbClr val="004098"/>
              </a:solidFill>
            </a:endParaRPr>
          </a:p>
          <a:p>
            <a:r>
              <a:rPr lang="zh-CN" altLang="en-US" sz="1400" dirty="0"/>
              <a:t>是否参与转发</a:t>
            </a:r>
            <a:endParaRPr lang="en-US" altLang="zh-CN" sz="1400" dirty="0"/>
          </a:p>
          <a:p>
            <a:r>
              <a:rPr lang="zh-CN" altLang="en-US" sz="1400" dirty="0"/>
              <a:t>（严重干扰时启用）</a:t>
            </a:r>
            <a:endParaRPr lang="en-US" altLang="zh-CN" sz="1400" dirty="0"/>
          </a:p>
          <a:p>
            <a:endParaRPr lang="en-US" altLang="zh-CN" dirty="0"/>
          </a:p>
          <a:p>
            <a:endParaRPr lang="zh-CN" altLang="en-US" dirty="0"/>
          </a:p>
        </p:txBody>
      </p:sp>
      <p:sp>
        <p:nvSpPr>
          <p:cNvPr id="36" name="矩形: 圆角 35">
            <a:extLst>
              <a:ext uri="{FF2B5EF4-FFF2-40B4-BE49-F238E27FC236}">
                <a16:creationId xmlns:a16="http://schemas.microsoft.com/office/drawing/2014/main" id="{7F41E8C1-C128-41D7-87E2-FB8BC8909FAC}"/>
              </a:ext>
            </a:extLst>
          </p:cNvPr>
          <p:cNvSpPr/>
          <p:nvPr/>
        </p:nvSpPr>
        <p:spPr>
          <a:xfrm>
            <a:off x="709573" y="5720487"/>
            <a:ext cx="3105036" cy="765353"/>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37" name="矩形: 圆角 36">
            <a:extLst>
              <a:ext uri="{FF2B5EF4-FFF2-40B4-BE49-F238E27FC236}">
                <a16:creationId xmlns:a16="http://schemas.microsoft.com/office/drawing/2014/main" id="{CB3C4F56-BCB7-4FE3-B5A8-4CEAA1463F91}"/>
              </a:ext>
            </a:extLst>
          </p:cNvPr>
          <p:cNvSpPr/>
          <p:nvPr/>
        </p:nvSpPr>
        <p:spPr>
          <a:xfrm>
            <a:off x="4484210" y="5727803"/>
            <a:ext cx="3105036" cy="74615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92233AE9-9351-4ABF-B7BB-92FB29950AD9}"/>
              </a:ext>
            </a:extLst>
          </p:cNvPr>
          <p:cNvSpPr txBox="1"/>
          <p:nvPr/>
        </p:nvSpPr>
        <p:spPr>
          <a:xfrm>
            <a:off x="1508632" y="5749749"/>
            <a:ext cx="1441420" cy="307777"/>
          </a:xfrm>
          <a:prstGeom prst="rect">
            <a:avLst/>
          </a:prstGeom>
          <a:noFill/>
        </p:spPr>
        <p:txBody>
          <a:bodyPr wrap="none" rtlCol="0">
            <a:spAutoFit/>
          </a:bodyPr>
          <a:lstStyle/>
          <a:p>
            <a:r>
              <a:rPr lang="zh-CN" altLang="en-US" sz="1400" dirty="0">
                <a:solidFill>
                  <a:srgbClr val="004098"/>
                </a:solidFill>
              </a:rPr>
              <a:t>集中式训练决策</a:t>
            </a:r>
          </a:p>
        </p:txBody>
      </p:sp>
      <p:sp>
        <p:nvSpPr>
          <p:cNvPr id="41" name="文本框 40">
            <a:extLst>
              <a:ext uri="{FF2B5EF4-FFF2-40B4-BE49-F238E27FC236}">
                <a16:creationId xmlns:a16="http://schemas.microsoft.com/office/drawing/2014/main" id="{AFED5806-0537-4CCC-8C88-42480BC319E3}"/>
              </a:ext>
            </a:extLst>
          </p:cNvPr>
          <p:cNvSpPr txBox="1"/>
          <p:nvPr/>
        </p:nvSpPr>
        <p:spPr>
          <a:xfrm>
            <a:off x="5504074" y="5725753"/>
            <a:ext cx="1463040" cy="307777"/>
          </a:xfrm>
          <a:prstGeom prst="rect">
            <a:avLst/>
          </a:prstGeom>
          <a:noFill/>
        </p:spPr>
        <p:txBody>
          <a:bodyPr wrap="square" rtlCol="0">
            <a:spAutoFit/>
          </a:bodyPr>
          <a:lstStyle/>
          <a:p>
            <a:r>
              <a:rPr lang="zh-CN" altLang="en-US" sz="1400" dirty="0">
                <a:solidFill>
                  <a:srgbClr val="004098"/>
                </a:solidFill>
              </a:rPr>
              <a:t>联合抗干扰</a:t>
            </a:r>
          </a:p>
        </p:txBody>
      </p:sp>
      <p:sp>
        <p:nvSpPr>
          <p:cNvPr id="42" name="矩形: 圆角 41">
            <a:extLst>
              <a:ext uri="{FF2B5EF4-FFF2-40B4-BE49-F238E27FC236}">
                <a16:creationId xmlns:a16="http://schemas.microsoft.com/office/drawing/2014/main" id="{AA3062F1-A291-403C-9F74-6DE9D11157CF}"/>
              </a:ext>
            </a:extLst>
          </p:cNvPr>
          <p:cNvSpPr/>
          <p:nvPr/>
        </p:nvSpPr>
        <p:spPr>
          <a:xfrm>
            <a:off x="8418212" y="5720487"/>
            <a:ext cx="3105036" cy="765353"/>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C7D1F21A-C1E5-4567-A1B2-FDA70FC78A75}"/>
              </a:ext>
            </a:extLst>
          </p:cNvPr>
          <p:cNvSpPr txBox="1"/>
          <p:nvPr/>
        </p:nvSpPr>
        <p:spPr>
          <a:xfrm>
            <a:off x="9340902" y="5737337"/>
            <a:ext cx="1261884" cy="307777"/>
          </a:xfrm>
          <a:prstGeom prst="rect">
            <a:avLst/>
          </a:prstGeom>
          <a:noFill/>
        </p:spPr>
        <p:txBody>
          <a:bodyPr wrap="none" rtlCol="0">
            <a:spAutoFit/>
          </a:bodyPr>
          <a:lstStyle/>
          <a:p>
            <a:r>
              <a:rPr lang="zh-CN" altLang="en-US" sz="1400" dirty="0">
                <a:solidFill>
                  <a:srgbClr val="004098"/>
                </a:solidFill>
              </a:rPr>
              <a:t>深度神经网络</a:t>
            </a:r>
          </a:p>
        </p:txBody>
      </p:sp>
      <p:sp>
        <p:nvSpPr>
          <p:cNvPr id="44" name="文本框 43">
            <a:extLst>
              <a:ext uri="{FF2B5EF4-FFF2-40B4-BE49-F238E27FC236}">
                <a16:creationId xmlns:a16="http://schemas.microsoft.com/office/drawing/2014/main" id="{85529CFC-661A-4D82-AE73-D360D4B6F7D9}"/>
              </a:ext>
            </a:extLst>
          </p:cNvPr>
          <p:cNvSpPr txBox="1"/>
          <p:nvPr/>
        </p:nvSpPr>
        <p:spPr>
          <a:xfrm>
            <a:off x="263525" y="5360403"/>
            <a:ext cx="1238614" cy="369332"/>
          </a:xfrm>
          <a:prstGeom prst="rect">
            <a:avLst/>
          </a:prstGeom>
          <a:solidFill>
            <a:srgbClr val="004098"/>
          </a:solidFill>
        </p:spPr>
        <p:txBody>
          <a:bodyPr wrap="square" rtlCol="0">
            <a:spAutoFit/>
          </a:bodyPr>
          <a:lstStyle/>
          <a:p>
            <a:pPr algn="ctr"/>
            <a:r>
              <a:rPr lang="zh-CN" altLang="en-US" dirty="0">
                <a:solidFill>
                  <a:schemeClr val="bg1"/>
                </a:solidFill>
              </a:rPr>
              <a:t>三大特征</a:t>
            </a:r>
          </a:p>
        </p:txBody>
      </p:sp>
      <p:sp>
        <p:nvSpPr>
          <p:cNvPr id="46" name="文本框 45">
            <a:extLst>
              <a:ext uri="{FF2B5EF4-FFF2-40B4-BE49-F238E27FC236}">
                <a16:creationId xmlns:a16="http://schemas.microsoft.com/office/drawing/2014/main" id="{426BD5A4-C0B8-494F-BB74-2C733BE4A117}"/>
              </a:ext>
            </a:extLst>
          </p:cNvPr>
          <p:cNvSpPr txBox="1"/>
          <p:nvPr/>
        </p:nvSpPr>
        <p:spPr>
          <a:xfrm>
            <a:off x="863192" y="5977235"/>
            <a:ext cx="2531061" cy="461665"/>
          </a:xfrm>
          <a:prstGeom prst="rect">
            <a:avLst/>
          </a:prstGeom>
          <a:noFill/>
        </p:spPr>
        <p:txBody>
          <a:bodyPr wrap="square" rtlCol="0">
            <a:spAutoFit/>
          </a:bodyPr>
          <a:lstStyle/>
          <a:p>
            <a:r>
              <a:rPr lang="zh-CN" altLang="en-US" sz="1200" dirty="0"/>
              <a:t>考虑基站集中收集信息训练模型，输出全局各节点决策</a:t>
            </a:r>
          </a:p>
        </p:txBody>
      </p:sp>
      <p:sp>
        <p:nvSpPr>
          <p:cNvPr id="47" name="文本框 46">
            <a:extLst>
              <a:ext uri="{FF2B5EF4-FFF2-40B4-BE49-F238E27FC236}">
                <a16:creationId xmlns:a16="http://schemas.microsoft.com/office/drawing/2014/main" id="{F226407D-9B8E-4304-B567-D1E7FAAD12BD}"/>
              </a:ext>
            </a:extLst>
          </p:cNvPr>
          <p:cNvSpPr txBox="1"/>
          <p:nvPr/>
        </p:nvSpPr>
        <p:spPr>
          <a:xfrm>
            <a:off x="4667103" y="5977235"/>
            <a:ext cx="2421331" cy="461665"/>
          </a:xfrm>
          <a:prstGeom prst="rect">
            <a:avLst/>
          </a:prstGeom>
          <a:noFill/>
        </p:spPr>
        <p:txBody>
          <a:bodyPr wrap="square" rtlCol="0">
            <a:spAutoFit/>
          </a:bodyPr>
          <a:lstStyle/>
          <a:p>
            <a:r>
              <a:rPr lang="zh-CN" altLang="en-US" sz="1200" dirty="0"/>
              <a:t>结合三类抗干扰方式进行协作抗干扰，以应对强干扰环境</a:t>
            </a:r>
          </a:p>
        </p:txBody>
      </p:sp>
      <p:sp>
        <p:nvSpPr>
          <p:cNvPr id="48" name="文本框 47">
            <a:extLst>
              <a:ext uri="{FF2B5EF4-FFF2-40B4-BE49-F238E27FC236}">
                <a16:creationId xmlns:a16="http://schemas.microsoft.com/office/drawing/2014/main" id="{0F2DBC98-4B1B-42FE-8361-3A8C40FC617E}"/>
              </a:ext>
            </a:extLst>
          </p:cNvPr>
          <p:cNvSpPr txBox="1"/>
          <p:nvPr/>
        </p:nvSpPr>
        <p:spPr>
          <a:xfrm>
            <a:off x="8595368" y="5977235"/>
            <a:ext cx="2560315" cy="461665"/>
          </a:xfrm>
          <a:prstGeom prst="rect">
            <a:avLst/>
          </a:prstGeom>
          <a:noFill/>
        </p:spPr>
        <p:txBody>
          <a:bodyPr wrap="square" rtlCol="0">
            <a:spAutoFit/>
          </a:bodyPr>
          <a:lstStyle/>
          <a:p>
            <a:r>
              <a:rPr lang="zh-CN" altLang="en-US" sz="1200" dirty="0"/>
              <a:t>引入注意力机制，</a:t>
            </a:r>
            <a:r>
              <a:rPr lang="en-US" altLang="zh-CN" sz="1200" dirty="0"/>
              <a:t>LSTM</a:t>
            </a:r>
            <a:r>
              <a:rPr lang="zh-CN" altLang="en-US" sz="1200" dirty="0"/>
              <a:t>等机制提升神经网络拟合能力</a:t>
            </a:r>
          </a:p>
        </p:txBody>
      </p:sp>
    </p:spTree>
    <p:custDataLst>
      <p:tags r:id="rId1"/>
    </p:custDataLst>
    <p:extLst>
      <p:ext uri="{BB962C8B-B14F-4D97-AF65-F5344CB8AC3E}">
        <p14:creationId xmlns:p14="http://schemas.microsoft.com/office/powerpoint/2010/main" val="2758680665"/>
      </p:ext>
    </p:extLst>
  </p:cSld>
  <p:clrMapOvr>
    <a:masterClrMapping/>
  </p:clrMapOvr>
  <mc:AlternateContent xmlns:mc="http://schemas.openxmlformats.org/markup-compatibility/2006" xmlns:p14="http://schemas.microsoft.com/office/powerpoint/2010/main">
    <mc:Choice Requires="p14">
      <p:transition spd="slow" p14:dur="2000" advTm="88668"/>
    </mc:Choice>
    <mc:Fallback xmlns="">
      <p:transition spd="slow" advTm="8866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95AC0B3-0D97-47BD-B49B-AE096DA2B9EA}"/>
              </a:ext>
            </a:extLst>
          </p:cNvPr>
          <p:cNvSpPr/>
          <p:nvPr/>
        </p:nvSpPr>
        <p:spPr>
          <a:xfrm>
            <a:off x="716280" y="4393969"/>
            <a:ext cx="10591799" cy="2044931"/>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40DE6412-7105-4529-A8B5-0009CE517053}"/>
              </a:ext>
            </a:extLst>
          </p:cNvPr>
          <p:cNvSpPr txBox="1"/>
          <p:nvPr/>
        </p:nvSpPr>
        <p:spPr>
          <a:xfrm>
            <a:off x="783144" y="84871"/>
            <a:ext cx="713793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研究目标与内容</a:t>
            </a:r>
          </a:p>
        </p:txBody>
      </p:sp>
      <p:sp>
        <p:nvSpPr>
          <p:cNvPr id="2" name="灯片编号占位符 1">
            <a:extLst>
              <a:ext uri="{FF2B5EF4-FFF2-40B4-BE49-F238E27FC236}">
                <a16:creationId xmlns:a16="http://schemas.microsoft.com/office/drawing/2014/main" id="{531304F0-CC34-40AE-8BD8-7150D0C4E64A}"/>
              </a:ext>
            </a:extLst>
          </p:cNvPr>
          <p:cNvSpPr>
            <a:spLocks noGrp="1"/>
          </p:cNvSpPr>
          <p:nvPr>
            <p:ph type="sldNum" sz="quarter" idx="10"/>
          </p:nvPr>
        </p:nvSpPr>
        <p:spPr/>
        <p:txBody>
          <a:bodyPr vert="horz" lIns="91440" tIns="45720" rIns="91440" bIns="45720" rtlCol="0" anchor="ctr"/>
          <a:lstStyle/>
          <a:p>
            <a:fld id="{548644C6-89F0-466C-949F-E70AD72679A8}" type="slidenum">
              <a:rPr lang="zh-CN" altLang="en-US" sz="1800">
                <a:solidFill>
                  <a:srgbClr val="004098"/>
                </a:solidFill>
              </a:rPr>
              <a:pPr/>
              <a:t>8</a:t>
            </a:fld>
            <a:endParaRPr lang="zh-CN" altLang="en-US" sz="1800" dirty="0">
              <a:solidFill>
                <a:srgbClr val="004098"/>
              </a:solidFill>
            </a:endParaRPr>
          </a:p>
        </p:txBody>
      </p:sp>
      <p:sp>
        <p:nvSpPr>
          <p:cNvPr id="4" name="文本框 3">
            <a:extLst>
              <a:ext uri="{FF2B5EF4-FFF2-40B4-BE49-F238E27FC236}">
                <a16:creationId xmlns:a16="http://schemas.microsoft.com/office/drawing/2014/main" id="{B978E916-5B6C-43B6-9387-2FC9BA84FA8D}"/>
              </a:ext>
            </a:extLst>
          </p:cNvPr>
          <p:cNvSpPr txBox="1"/>
          <p:nvPr/>
        </p:nvSpPr>
        <p:spPr>
          <a:xfrm>
            <a:off x="807720" y="4459188"/>
            <a:ext cx="10347960" cy="2031325"/>
          </a:xfrm>
          <a:prstGeom prst="rect">
            <a:avLst/>
          </a:prstGeom>
          <a:noFill/>
        </p:spPr>
        <p:txBody>
          <a:bodyPr wrap="square" rtlCol="0">
            <a:spAutoFit/>
          </a:bodyPr>
          <a:lstStyle/>
          <a:p>
            <a:pPr algn="just"/>
            <a:r>
              <a:rPr lang="zh-CN" altLang="en-US" kern="100" dirty="0">
                <a:effectLst/>
                <a:latin typeface="+mn-ea"/>
                <a:cs typeface="Times New Roman" panose="02020603050405020304" pitchFamily="18" charset="0"/>
              </a:rPr>
              <a:t>①</a:t>
            </a:r>
            <a:r>
              <a:rPr lang="zh-CN" altLang="zh-CN" kern="100" dirty="0">
                <a:effectLst/>
                <a:latin typeface="+mn-ea"/>
                <a:cs typeface="Times New Roman" panose="02020603050405020304" pitchFamily="18" charset="0"/>
              </a:rPr>
              <a:t>在分布式的学习框架中，每架无人机都能够</a:t>
            </a:r>
            <a:r>
              <a:rPr lang="zh-CN" altLang="en-US" kern="100" dirty="0">
                <a:effectLst/>
                <a:latin typeface="+mn-ea"/>
                <a:cs typeface="Times New Roman" panose="02020603050405020304" pitchFamily="18" charset="0"/>
              </a:rPr>
              <a:t>利用</a:t>
            </a:r>
            <a:r>
              <a:rPr lang="zh-CN" altLang="en-US" kern="100" dirty="0">
                <a:solidFill>
                  <a:srgbClr val="004098"/>
                </a:solidFill>
                <a:effectLst/>
                <a:latin typeface="+mn-ea"/>
                <a:cs typeface="Times New Roman" panose="02020603050405020304" pitchFamily="18" charset="0"/>
              </a:rPr>
              <a:t>本地信息</a:t>
            </a:r>
            <a:r>
              <a:rPr lang="zh-CN" altLang="zh-CN" kern="100" dirty="0">
                <a:solidFill>
                  <a:srgbClr val="004098"/>
                </a:solidFill>
                <a:effectLst/>
                <a:latin typeface="+mn-ea"/>
                <a:cs typeface="Times New Roman" panose="02020603050405020304" pitchFamily="18" charset="0"/>
              </a:rPr>
              <a:t>独立学习</a:t>
            </a:r>
            <a:r>
              <a:rPr lang="zh-CN" altLang="zh-CN" kern="100" dirty="0">
                <a:effectLst/>
                <a:latin typeface="+mn-ea"/>
                <a:cs typeface="Times New Roman" panose="02020603050405020304" pitchFamily="18" charset="0"/>
              </a:rPr>
              <a:t>而不受</a:t>
            </a:r>
            <a:r>
              <a:rPr lang="zh-CN" altLang="en-US" kern="100" dirty="0">
                <a:effectLst/>
                <a:latin typeface="+mn-ea"/>
                <a:cs typeface="Times New Roman" panose="02020603050405020304" pitchFamily="18" charset="0"/>
              </a:rPr>
              <a:t>无人</a:t>
            </a:r>
            <a:r>
              <a:rPr lang="zh-CN" altLang="zh-CN" kern="100" dirty="0">
                <a:effectLst/>
                <a:latin typeface="+mn-ea"/>
                <a:cs typeface="Times New Roman" panose="02020603050405020304" pitchFamily="18" charset="0"/>
              </a:rPr>
              <a:t>机群规模大小影响，</a:t>
            </a:r>
            <a:r>
              <a:rPr lang="zh-CN" altLang="en-US" kern="100" dirty="0">
                <a:solidFill>
                  <a:srgbClr val="004098"/>
                </a:solidFill>
                <a:effectLst/>
                <a:latin typeface="+mn-ea"/>
                <a:cs typeface="Times New Roman" panose="02020603050405020304" pitchFamily="18" charset="0"/>
              </a:rPr>
              <a:t>避免额外通信开销</a:t>
            </a:r>
            <a:r>
              <a:rPr lang="zh-CN" altLang="en-US" kern="100" dirty="0">
                <a:effectLst/>
                <a:latin typeface="+mn-ea"/>
                <a:cs typeface="Times New Roman" panose="02020603050405020304" pitchFamily="18" charset="0"/>
              </a:rPr>
              <a:t>，</a:t>
            </a:r>
            <a:r>
              <a:rPr lang="zh-CN" altLang="en-US" kern="100" dirty="0">
                <a:solidFill>
                  <a:srgbClr val="004098"/>
                </a:solidFill>
                <a:effectLst/>
                <a:latin typeface="+mn-ea"/>
                <a:cs typeface="Times New Roman" panose="02020603050405020304" pitchFamily="18" charset="0"/>
              </a:rPr>
              <a:t>适应高动态性</a:t>
            </a:r>
            <a:r>
              <a:rPr lang="zh-CN" altLang="zh-CN" kern="100" dirty="0">
                <a:effectLst/>
                <a:latin typeface="+mn-ea"/>
                <a:cs typeface="Times New Roman" panose="02020603050405020304" pitchFamily="18" charset="0"/>
              </a:rPr>
              <a:t>。</a:t>
            </a:r>
            <a:endParaRPr lang="en-US" altLang="zh-CN" kern="100" dirty="0">
              <a:effectLst/>
              <a:latin typeface="+mn-ea"/>
              <a:cs typeface="Times New Roman" panose="02020603050405020304" pitchFamily="18" charset="0"/>
            </a:endParaRPr>
          </a:p>
          <a:p>
            <a:pPr algn="just"/>
            <a:endParaRPr lang="en-US" altLang="zh-CN" kern="100" dirty="0">
              <a:effectLst/>
              <a:latin typeface="+mn-ea"/>
              <a:cs typeface="Times New Roman" panose="02020603050405020304" pitchFamily="18" charset="0"/>
            </a:endParaRPr>
          </a:p>
          <a:p>
            <a:pPr algn="just"/>
            <a:r>
              <a:rPr lang="zh-CN" altLang="en-US" kern="100" dirty="0">
                <a:effectLst/>
                <a:latin typeface="+mn-ea"/>
                <a:cs typeface="宋体" panose="02010600030101010101" pitchFamily="2" charset="-122"/>
              </a:rPr>
              <a:t>②</a:t>
            </a:r>
            <a:r>
              <a:rPr lang="zh-CN" altLang="zh-CN" kern="100" dirty="0">
                <a:effectLst/>
                <a:latin typeface="+mn-ea"/>
                <a:cs typeface="宋体" panose="02010600030101010101" pitchFamily="2" charset="-122"/>
              </a:rPr>
              <a:t>引入</a:t>
            </a:r>
            <a:r>
              <a:rPr lang="zh-CN" altLang="zh-CN" kern="100" dirty="0">
                <a:solidFill>
                  <a:srgbClr val="004098"/>
                </a:solidFill>
                <a:effectLst/>
                <a:latin typeface="+mn-ea"/>
                <a:cs typeface="宋体" panose="02010600030101010101" pitchFamily="2" charset="-122"/>
              </a:rPr>
              <a:t>多智能体强化学习</a:t>
            </a:r>
            <a:r>
              <a:rPr lang="zh-CN" altLang="zh-CN" kern="100" dirty="0">
                <a:effectLst/>
                <a:latin typeface="+mn-ea"/>
                <a:cs typeface="宋体" panose="02010600030101010101" pitchFamily="2" charset="-122"/>
              </a:rPr>
              <a:t>思想，通过建模各节点行为，以增加局部节点间相互决策的影响部分，实现多智能体联合优化抗干扰决策输出，降低由于局部信息不充分带来的决策无法达到全局最优的问题。</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7" name="文本框 6">
            <a:extLst>
              <a:ext uri="{FF2B5EF4-FFF2-40B4-BE49-F238E27FC236}">
                <a16:creationId xmlns:a16="http://schemas.microsoft.com/office/drawing/2014/main" id="{4D26E9A7-1DBD-4C7B-B425-563D98BE5CF5}"/>
              </a:ext>
            </a:extLst>
          </p:cNvPr>
          <p:cNvSpPr txBox="1"/>
          <p:nvPr/>
        </p:nvSpPr>
        <p:spPr>
          <a:xfrm>
            <a:off x="263525" y="765175"/>
            <a:ext cx="5242064" cy="369332"/>
          </a:xfrm>
          <a:prstGeom prst="rect">
            <a:avLst/>
          </a:prstGeom>
          <a:solidFill>
            <a:srgbClr val="004098"/>
          </a:solidFill>
        </p:spPr>
        <p:txBody>
          <a:bodyPr wrap="square" rtlCol="0">
            <a:spAutoFit/>
          </a:bodyPr>
          <a:lstStyle/>
          <a:p>
            <a:r>
              <a:rPr lang="zh-CN" altLang="en-US" dirty="0">
                <a:solidFill>
                  <a:schemeClr val="bg1"/>
                </a:solidFill>
              </a:rPr>
              <a:t>②基于多智能体强化学习的分布式联合抗干扰技术</a:t>
            </a:r>
          </a:p>
        </p:txBody>
      </p:sp>
      <p:sp>
        <p:nvSpPr>
          <p:cNvPr id="9" name="文本框 8">
            <a:extLst>
              <a:ext uri="{FF2B5EF4-FFF2-40B4-BE49-F238E27FC236}">
                <a16:creationId xmlns:a16="http://schemas.microsoft.com/office/drawing/2014/main" id="{9C23C76E-F430-4CA8-A890-1337239019AE}"/>
              </a:ext>
            </a:extLst>
          </p:cNvPr>
          <p:cNvSpPr txBox="1"/>
          <p:nvPr/>
        </p:nvSpPr>
        <p:spPr>
          <a:xfrm>
            <a:off x="698923" y="4017019"/>
            <a:ext cx="10629556" cy="369332"/>
          </a:xfrm>
          <a:prstGeom prst="rect">
            <a:avLst/>
          </a:prstGeom>
          <a:solidFill>
            <a:srgbClr val="004098"/>
          </a:solidFill>
        </p:spPr>
        <p:txBody>
          <a:bodyPr wrap="square" rtlCol="0">
            <a:spAutoFit/>
          </a:bodyPr>
          <a:lstStyle/>
          <a:p>
            <a:pPr algn="ctr"/>
            <a:r>
              <a:rPr lang="zh-CN" altLang="en-US" dirty="0">
                <a:solidFill>
                  <a:schemeClr val="bg1"/>
                </a:solidFill>
              </a:rPr>
              <a:t>算法优势与解决的问题</a:t>
            </a:r>
          </a:p>
        </p:txBody>
      </p:sp>
      <p:sp>
        <p:nvSpPr>
          <p:cNvPr id="10" name="矩形 9">
            <a:extLst>
              <a:ext uri="{FF2B5EF4-FFF2-40B4-BE49-F238E27FC236}">
                <a16:creationId xmlns:a16="http://schemas.microsoft.com/office/drawing/2014/main" id="{08320797-DF1B-4F0E-B4F5-3D0D66B9EF57}"/>
              </a:ext>
            </a:extLst>
          </p:cNvPr>
          <p:cNvSpPr/>
          <p:nvPr/>
        </p:nvSpPr>
        <p:spPr>
          <a:xfrm>
            <a:off x="5639594" y="1629726"/>
            <a:ext cx="5775166" cy="2044931"/>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7D0A1579-57AE-4DFD-BCBB-BF413F2746C1}"/>
              </a:ext>
            </a:extLst>
          </p:cNvPr>
          <p:cNvSpPr txBox="1"/>
          <p:nvPr/>
        </p:nvSpPr>
        <p:spPr>
          <a:xfrm>
            <a:off x="5629856" y="1252776"/>
            <a:ext cx="5786484" cy="369332"/>
          </a:xfrm>
          <a:prstGeom prst="rect">
            <a:avLst/>
          </a:prstGeom>
          <a:solidFill>
            <a:srgbClr val="004098"/>
          </a:solidFill>
        </p:spPr>
        <p:txBody>
          <a:bodyPr wrap="square" rtlCol="0">
            <a:spAutoFit/>
          </a:bodyPr>
          <a:lstStyle/>
          <a:p>
            <a:pPr algn="ctr"/>
            <a:r>
              <a:rPr lang="zh-CN" altLang="en-US" dirty="0">
                <a:solidFill>
                  <a:schemeClr val="bg1"/>
                </a:solidFill>
              </a:rPr>
              <a:t>算法和集中式决策的区别</a:t>
            </a:r>
          </a:p>
        </p:txBody>
      </p:sp>
      <p:sp>
        <p:nvSpPr>
          <p:cNvPr id="5" name="文本框 4">
            <a:extLst>
              <a:ext uri="{FF2B5EF4-FFF2-40B4-BE49-F238E27FC236}">
                <a16:creationId xmlns:a16="http://schemas.microsoft.com/office/drawing/2014/main" id="{D9E5C0CC-FE58-4604-ACCC-EFAB2FA51C77}"/>
              </a:ext>
            </a:extLst>
          </p:cNvPr>
          <p:cNvSpPr txBox="1"/>
          <p:nvPr/>
        </p:nvSpPr>
        <p:spPr>
          <a:xfrm>
            <a:off x="5820092" y="1729740"/>
            <a:ext cx="6067108" cy="1704954"/>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dirty="0"/>
              <a:t>状态空间仅输入节点</a:t>
            </a:r>
            <a:r>
              <a:rPr lang="zh-CN" altLang="en-US" dirty="0">
                <a:solidFill>
                  <a:srgbClr val="004098"/>
                </a:solidFill>
              </a:rPr>
              <a:t>本地</a:t>
            </a:r>
            <a:r>
              <a:rPr lang="zh-CN" altLang="en-US" dirty="0"/>
              <a:t>信息</a:t>
            </a:r>
            <a:endParaRPr lang="en-US" altLang="zh-CN" dirty="0"/>
          </a:p>
          <a:p>
            <a:pPr marL="342900" indent="-342900">
              <a:lnSpc>
                <a:spcPct val="150000"/>
              </a:lnSpc>
              <a:buFont typeface="Wingdings" panose="05000000000000000000" pitchFamily="2" charset="2"/>
              <a:buChar char="u"/>
            </a:pPr>
            <a:r>
              <a:rPr lang="zh-CN" altLang="en-US" dirty="0"/>
              <a:t>动作空间仅输出本地决策信息</a:t>
            </a:r>
            <a:endParaRPr lang="en-US" altLang="zh-CN" dirty="0"/>
          </a:p>
          <a:p>
            <a:pPr marL="342900" indent="-342900">
              <a:lnSpc>
                <a:spcPct val="150000"/>
              </a:lnSpc>
              <a:buFont typeface="Wingdings" panose="05000000000000000000" pitchFamily="2" charset="2"/>
              <a:buChar char="u"/>
            </a:pPr>
            <a:r>
              <a:rPr lang="zh-CN" altLang="en-US" dirty="0"/>
              <a:t>每个节点分布式决策，节点间关系建模为</a:t>
            </a:r>
            <a:r>
              <a:rPr lang="zh-CN" altLang="en-US" dirty="0">
                <a:solidFill>
                  <a:srgbClr val="004098"/>
                </a:solidFill>
              </a:rPr>
              <a:t>合作关系</a:t>
            </a:r>
            <a:endParaRPr lang="en-US" altLang="zh-CN" dirty="0">
              <a:solidFill>
                <a:srgbClr val="004098"/>
              </a:solidFill>
            </a:endParaRPr>
          </a:p>
          <a:p>
            <a:pPr marL="342900" indent="-342900">
              <a:lnSpc>
                <a:spcPct val="150000"/>
              </a:lnSpc>
              <a:buFont typeface="Wingdings" panose="05000000000000000000" pitchFamily="2" charset="2"/>
              <a:buChar char="u"/>
            </a:pPr>
            <a:r>
              <a:rPr lang="zh-CN" altLang="en-US" dirty="0"/>
              <a:t>分布式训练，各节点</a:t>
            </a:r>
            <a:r>
              <a:rPr lang="zh-CN" altLang="en-US" dirty="0">
                <a:solidFill>
                  <a:srgbClr val="004098"/>
                </a:solidFill>
              </a:rPr>
              <a:t>参数不共享</a:t>
            </a:r>
            <a:endParaRPr lang="en-US" altLang="zh-CN" dirty="0">
              <a:solidFill>
                <a:srgbClr val="004098"/>
              </a:solidFill>
            </a:endParaRPr>
          </a:p>
        </p:txBody>
      </p:sp>
      <p:pic>
        <p:nvPicPr>
          <p:cNvPr id="16" name="图片 15">
            <a:extLst>
              <a:ext uri="{FF2B5EF4-FFF2-40B4-BE49-F238E27FC236}">
                <a16:creationId xmlns:a16="http://schemas.microsoft.com/office/drawing/2014/main" id="{E4C02FD5-DCA3-4496-A6BF-EDBE399F6CF9}"/>
              </a:ext>
            </a:extLst>
          </p:cNvPr>
          <p:cNvPicPr>
            <a:picLocks noChangeAspect="1"/>
          </p:cNvPicPr>
          <p:nvPr/>
        </p:nvPicPr>
        <p:blipFill>
          <a:blip r:embed="rId4"/>
          <a:stretch>
            <a:fillRect/>
          </a:stretch>
        </p:blipFill>
        <p:spPr>
          <a:xfrm>
            <a:off x="642388" y="1234803"/>
            <a:ext cx="4569691" cy="2459324"/>
          </a:xfrm>
          <a:prstGeom prst="rect">
            <a:avLst/>
          </a:prstGeom>
        </p:spPr>
      </p:pic>
    </p:spTree>
    <p:custDataLst>
      <p:tags r:id="rId1"/>
    </p:custDataLst>
    <p:extLst>
      <p:ext uri="{BB962C8B-B14F-4D97-AF65-F5344CB8AC3E}">
        <p14:creationId xmlns:p14="http://schemas.microsoft.com/office/powerpoint/2010/main" val="2257509879"/>
      </p:ext>
    </p:extLst>
  </p:cSld>
  <p:clrMapOvr>
    <a:masterClrMapping/>
  </p:clrMapOvr>
  <mc:AlternateContent xmlns:mc="http://schemas.openxmlformats.org/markup-compatibility/2006" xmlns:p14="http://schemas.microsoft.com/office/powerpoint/2010/main">
    <mc:Choice Requires="p14">
      <p:transition spd="slow" p14:dur="2000" advTm="52190"/>
    </mc:Choice>
    <mc:Fallback xmlns="">
      <p:transition spd="slow" advTm="5219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40DE6412-7105-4529-A8B5-0009CE517053}"/>
              </a:ext>
            </a:extLst>
          </p:cNvPr>
          <p:cNvSpPr txBox="1"/>
          <p:nvPr/>
        </p:nvSpPr>
        <p:spPr>
          <a:xfrm>
            <a:off x="783144" y="84871"/>
            <a:ext cx="713793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研究方案与可行性</a:t>
            </a:r>
          </a:p>
        </p:txBody>
      </p:sp>
      <p:sp>
        <p:nvSpPr>
          <p:cNvPr id="2" name="灯片编号占位符 1">
            <a:extLst>
              <a:ext uri="{FF2B5EF4-FFF2-40B4-BE49-F238E27FC236}">
                <a16:creationId xmlns:a16="http://schemas.microsoft.com/office/drawing/2014/main" id="{531304F0-CC34-40AE-8BD8-7150D0C4E64A}"/>
              </a:ext>
            </a:extLst>
          </p:cNvPr>
          <p:cNvSpPr>
            <a:spLocks noGrp="1"/>
          </p:cNvSpPr>
          <p:nvPr>
            <p:ph type="sldNum" sz="quarter" idx="10"/>
          </p:nvPr>
        </p:nvSpPr>
        <p:spPr/>
        <p:txBody>
          <a:bodyPr vert="horz" lIns="91440" tIns="45720" rIns="91440" bIns="45720" rtlCol="0" anchor="ctr"/>
          <a:lstStyle/>
          <a:p>
            <a:fld id="{548644C6-89F0-466C-949F-E70AD72679A8}" type="slidenum">
              <a:rPr lang="zh-CN" altLang="en-US" sz="1800">
                <a:solidFill>
                  <a:srgbClr val="004098"/>
                </a:solidFill>
              </a:rPr>
              <a:pPr/>
              <a:t>9</a:t>
            </a:fld>
            <a:endParaRPr lang="zh-CN" altLang="en-US" sz="1800" dirty="0">
              <a:solidFill>
                <a:srgbClr val="004098"/>
              </a:solidFill>
            </a:endParaRPr>
          </a:p>
        </p:txBody>
      </p:sp>
      <p:sp>
        <p:nvSpPr>
          <p:cNvPr id="6" name="矩形 5">
            <a:extLst>
              <a:ext uri="{FF2B5EF4-FFF2-40B4-BE49-F238E27FC236}">
                <a16:creationId xmlns:a16="http://schemas.microsoft.com/office/drawing/2014/main" id="{8180B448-F7F2-48AB-B964-98FACA8A4FF1}"/>
              </a:ext>
            </a:extLst>
          </p:cNvPr>
          <p:cNvSpPr/>
          <p:nvPr/>
        </p:nvSpPr>
        <p:spPr>
          <a:xfrm>
            <a:off x="274320" y="1457324"/>
            <a:ext cx="7848600" cy="4981576"/>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249A6C8-66D7-42F7-9BC2-3DC66BDEA86C}"/>
              </a:ext>
            </a:extLst>
          </p:cNvPr>
          <p:cNvSpPr txBox="1"/>
          <p:nvPr/>
        </p:nvSpPr>
        <p:spPr>
          <a:xfrm>
            <a:off x="268927" y="1118473"/>
            <a:ext cx="7876124" cy="369332"/>
          </a:xfrm>
          <a:prstGeom prst="rect">
            <a:avLst/>
          </a:prstGeom>
          <a:solidFill>
            <a:srgbClr val="004098"/>
          </a:solidFill>
        </p:spPr>
        <p:txBody>
          <a:bodyPr wrap="square" rtlCol="0">
            <a:spAutoFit/>
          </a:bodyPr>
          <a:lstStyle/>
          <a:p>
            <a:pPr algn="ctr"/>
            <a:r>
              <a:rPr lang="zh-CN" altLang="en-US" dirty="0">
                <a:solidFill>
                  <a:schemeClr val="bg1"/>
                </a:solidFill>
              </a:rPr>
              <a:t>研究方案</a:t>
            </a:r>
          </a:p>
        </p:txBody>
      </p:sp>
      <p:sp>
        <p:nvSpPr>
          <p:cNvPr id="10" name="文本框 9">
            <a:extLst>
              <a:ext uri="{FF2B5EF4-FFF2-40B4-BE49-F238E27FC236}">
                <a16:creationId xmlns:a16="http://schemas.microsoft.com/office/drawing/2014/main" id="{B24DCA02-EDF3-4D34-8C04-337F64F399B9}"/>
              </a:ext>
            </a:extLst>
          </p:cNvPr>
          <p:cNvSpPr txBox="1"/>
          <p:nvPr/>
        </p:nvSpPr>
        <p:spPr>
          <a:xfrm>
            <a:off x="61912" y="1504283"/>
            <a:ext cx="7661464" cy="5890523"/>
          </a:xfrm>
          <a:prstGeom prst="rect">
            <a:avLst/>
          </a:prstGeom>
          <a:noFill/>
        </p:spPr>
        <p:txBody>
          <a:bodyPr wrap="square">
            <a:spAutoFit/>
          </a:bodyPr>
          <a:lstStyle/>
          <a:p>
            <a:pPr indent="304800" algn="just">
              <a:lnSpc>
                <a:spcPct val="150000"/>
              </a:lnSpc>
            </a:pPr>
            <a:r>
              <a:rPr lang="zh-CN" altLang="en-US" sz="1600" kern="100" dirty="0">
                <a:solidFill>
                  <a:srgbClr val="004098"/>
                </a:solidFill>
                <a:effectLst/>
                <a:latin typeface="+mn-ea"/>
                <a:cs typeface="宋体" panose="02010600030101010101" pitchFamily="2" charset="-122"/>
              </a:rPr>
              <a:t>研究方式：</a:t>
            </a:r>
            <a:endParaRPr lang="en-US" altLang="zh-CN" sz="1600" kern="100" dirty="0">
              <a:solidFill>
                <a:srgbClr val="004098"/>
              </a:solidFill>
              <a:effectLst/>
              <a:latin typeface="+mn-ea"/>
              <a:cs typeface="宋体" panose="02010600030101010101" pitchFamily="2" charset="-122"/>
            </a:endParaRPr>
          </a:p>
          <a:p>
            <a:pPr indent="304800" algn="just">
              <a:lnSpc>
                <a:spcPct val="150000"/>
              </a:lnSpc>
            </a:pPr>
            <a:r>
              <a:rPr lang="zh-CN" altLang="zh-CN" sz="1400" kern="100" dirty="0">
                <a:effectLst/>
                <a:latin typeface="+mn-ea"/>
                <a:cs typeface="宋体" panose="02010600030101010101" pitchFamily="2" charset="-122"/>
              </a:rPr>
              <a:t>采取</a:t>
            </a:r>
            <a:r>
              <a:rPr lang="zh-CN" altLang="zh-CN" sz="1400" kern="100" dirty="0">
                <a:solidFill>
                  <a:srgbClr val="004098"/>
                </a:solidFill>
                <a:effectLst/>
                <a:latin typeface="+mn-ea"/>
                <a:cs typeface="宋体" panose="02010600030101010101" pitchFamily="2" charset="-122"/>
              </a:rPr>
              <a:t>计算机仿真</a:t>
            </a:r>
            <a:r>
              <a:rPr lang="zh-CN" altLang="zh-CN" sz="1400" kern="100" dirty="0">
                <a:effectLst/>
                <a:latin typeface="+mn-ea"/>
                <a:cs typeface="宋体" panose="02010600030101010101" pitchFamily="2" charset="-122"/>
              </a:rPr>
              <a:t>的方式进行研究，通过</a:t>
            </a:r>
            <a:r>
              <a:rPr lang="zh-CN" altLang="zh-CN" sz="1400" kern="100" dirty="0">
                <a:solidFill>
                  <a:srgbClr val="004098"/>
                </a:solidFill>
                <a:effectLst/>
                <a:latin typeface="+mn-ea"/>
                <a:cs typeface="宋体" panose="02010600030101010101" pitchFamily="2" charset="-122"/>
              </a:rPr>
              <a:t>设计仿真场景</a:t>
            </a:r>
            <a:r>
              <a:rPr lang="zh-CN" altLang="zh-CN" sz="1400" kern="100" dirty="0">
                <a:effectLst/>
                <a:latin typeface="+mn-ea"/>
                <a:cs typeface="宋体" panose="02010600030101010101" pitchFamily="2" charset="-122"/>
              </a:rPr>
              <a:t>和</a:t>
            </a:r>
            <a:r>
              <a:rPr lang="zh-CN" altLang="zh-CN" sz="1400" kern="100" dirty="0">
                <a:solidFill>
                  <a:srgbClr val="004098"/>
                </a:solidFill>
                <a:effectLst/>
                <a:latin typeface="+mn-ea"/>
                <a:cs typeface="宋体" panose="02010600030101010101" pitchFamily="2" charset="-122"/>
              </a:rPr>
              <a:t>开发仿真功能模块</a:t>
            </a:r>
            <a:endParaRPr lang="en-US" altLang="zh-CN" sz="1400" kern="100" dirty="0">
              <a:solidFill>
                <a:srgbClr val="004098"/>
              </a:solidFill>
              <a:effectLst/>
              <a:latin typeface="+mn-ea"/>
              <a:cs typeface="宋体" panose="02010600030101010101" pitchFamily="2" charset="-122"/>
            </a:endParaRPr>
          </a:p>
          <a:p>
            <a:pPr indent="304800" algn="just">
              <a:lnSpc>
                <a:spcPct val="150000"/>
              </a:lnSpc>
            </a:pPr>
            <a:r>
              <a:rPr lang="zh-CN" altLang="zh-CN" sz="1400" kern="100" dirty="0">
                <a:effectLst/>
                <a:latin typeface="+mn-ea"/>
                <a:cs typeface="宋体" panose="02010600030101010101" pitchFamily="2" charset="-122"/>
              </a:rPr>
              <a:t>实现并验证算法效果。仿真工具包含两部分：</a:t>
            </a:r>
            <a:endParaRPr lang="en-US" altLang="zh-CN" sz="1400" kern="100" dirty="0">
              <a:effectLst/>
              <a:latin typeface="+mn-ea"/>
              <a:cs typeface="宋体" panose="02010600030101010101" pitchFamily="2" charset="-122"/>
            </a:endParaRPr>
          </a:p>
          <a:p>
            <a:pPr lvl="1">
              <a:lnSpc>
                <a:spcPct val="200000"/>
              </a:lnSpc>
            </a:pPr>
            <a:r>
              <a:rPr lang="en-US" altLang="zh-CN" sz="1400" dirty="0">
                <a:effectLst/>
                <a:latin typeface="+mn-ea"/>
                <a:cs typeface="Times New Roman" panose="02020603050405020304" pitchFamily="18" charset="0"/>
              </a:rPr>
              <a:t>1</a:t>
            </a:r>
            <a:r>
              <a:rPr lang="zh-CN" altLang="zh-CN" sz="1400" dirty="0">
                <a:effectLst/>
                <a:latin typeface="+mn-ea"/>
                <a:cs typeface="Times New Roman" panose="02020603050405020304" pitchFamily="18" charset="0"/>
              </a:rPr>
              <a:t>）网络仿真</a:t>
            </a:r>
            <a:r>
              <a:rPr lang="zh-CN" altLang="en-US" sz="1400" dirty="0">
                <a:effectLst/>
                <a:latin typeface="+mn-ea"/>
                <a:cs typeface="Times New Roman" panose="02020603050405020304" pitchFamily="18" charset="0"/>
              </a:rPr>
              <a:t>：</a:t>
            </a:r>
            <a:r>
              <a:rPr lang="en-US" altLang="zh-CN" sz="1400" dirty="0">
                <a:effectLst/>
                <a:latin typeface="+mn-ea"/>
                <a:cs typeface="Times New Roman" panose="02020603050405020304" pitchFamily="18" charset="0"/>
              </a:rPr>
              <a:t>EXATA</a:t>
            </a:r>
            <a:r>
              <a:rPr lang="zh-CN" altLang="zh-CN" sz="1400" dirty="0">
                <a:effectLst/>
                <a:latin typeface="+mn-ea"/>
                <a:cs typeface="Times New Roman" panose="02020603050405020304" pitchFamily="18" charset="0"/>
              </a:rPr>
              <a:t>网络仿真软件</a:t>
            </a:r>
            <a:endParaRPr lang="en-US" altLang="zh-CN" sz="1400" dirty="0">
              <a:effectLst/>
              <a:latin typeface="+mn-ea"/>
              <a:cs typeface="Times New Roman" panose="02020603050405020304" pitchFamily="18" charset="0"/>
            </a:endParaRPr>
          </a:p>
          <a:p>
            <a:pPr lvl="1">
              <a:lnSpc>
                <a:spcPct val="200000"/>
              </a:lnSpc>
            </a:pPr>
            <a:r>
              <a:rPr lang="en-US" altLang="zh-CN" sz="1400" dirty="0">
                <a:effectLst/>
                <a:latin typeface="+mn-ea"/>
                <a:cs typeface="Times New Roman" panose="02020603050405020304" pitchFamily="18" charset="0"/>
              </a:rPr>
              <a:t>2</a:t>
            </a:r>
            <a:r>
              <a:rPr lang="zh-CN" altLang="en-US" sz="1400" dirty="0">
                <a:effectLst/>
                <a:latin typeface="+mn-ea"/>
                <a:cs typeface="Times New Roman" panose="02020603050405020304" pitchFamily="18" charset="0"/>
              </a:rPr>
              <a:t>）</a:t>
            </a:r>
            <a:r>
              <a:rPr lang="zh-CN" altLang="zh-CN" sz="1400" dirty="0">
                <a:effectLst/>
                <a:latin typeface="+mn-ea"/>
                <a:cs typeface="Times New Roman" panose="02020603050405020304" pitchFamily="18" charset="0"/>
              </a:rPr>
              <a:t>强化学习</a:t>
            </a:r>
            <a:r>
              <a:rPr lang="zh-CN" altLang="en-US" sz="1400" u="sng" dirty="0">
                <a:latin typeface="+mn-ea"/>
                <a:cs typeface="Times New Roman" panose="02020603050405020304" pitchFamily="18" charset="0"/>
              </a:rPr>
              <a:t>部分</a:t>
            </a:r>
            <a:r>
              <a:rPr lang="zh-CN" altLang="zh-CN" sz="1400" dirty="0">
                <a:effectLst/>
                <a:latin typeface="+mn-ea"/>
                <a:cs typeface="Times New Roman" panose="02020603050405020304" pitchFamily="18" charset="0"/>
              </a:rPr>
              <a:t>采用</a:t>
            </a:r>
            <a:r>
              <a:rPr lang="en-US" altLang="zh-CN" sz="1400" dirty="0">
                <a:effectLst/>
                <a:latin typeface="+mn-ea"/>
                <a:cs typeface="Times New Roman" panose="02020603050405020304" pitchFamily="18" charset="0"/>
              </a:rPr>
              <a:t>Pytorch</a:t>
            </a:r>
            <a:r>
              <a:rPr lang="zh-CN" altLang="en-US" sz="1400" dirty="0">
                <a:latin typeface="+mn-ea"/>
                <a:cs typeface="Times New Roman" panose="02020603050405020304" pitchFamily="18" charset="0"/>
              </a:rPr>
              <a:t>的</a:t>
            </a:r>
            <a:r>
              <a:rPr lang="en-US" altLang="zh-CN" sz="1400" dirty="0">
                <a:latin typeface="+mn-ea"/>
                <a:cs typeface="Times New Roman" panose="02020603050405020304" pitchFamily="18" charset="0"/>
              </a:rPr>
              <a:t>c++</a:t>
            </a:r>
            <a:r>
              <a:rPr lang="zh-CN" altLang="en-US" sz="1400" dirty="0">
                <a:latin typeface="+mn-ea"/>
                <a:cs typeface="Times New Roman" panose="02020603050405020304" pitchFamily="18" charset="0"/>
              </a:rPr>
              <a:t>后端</a:t>
            </a:r>
            <a:r>
              <a:rPr lang="en-US" altLang="zh-CN" sz="1400" dirty="0" err="1">
                <a:latin typeface="+mn-ea"/>
                <a:cs typeface="Times New Roman" panose="02020603050405020304" pitchFamily="18" charset="0"/>
              </a:rPr>
              <a:t>LibTorch</a:t>
            </a:r>
            <a:endParaRPr lang="en-US" altLang="zh-CN" sz="1400" dirty="0">
              <a:latin typeface="+mn-ea"/>
              <a:cs typeface="Times New Roman" panose="02020603050405020304" pitchFamily="18" charset="0"/>
            </a:endParaRPr>
          </a:p>
          <a:p>
            <a:pPr lvl="1"/>
            <a:endParaRPr lang="en-US" altLang="zh-CN" sz="1400" kern="100" dirty="0">
              <a:effectLst/>
              <a:latin typeface="+mn-ea"/>
              <a:cs typeface="宋体" panose="02010600030101010101" pitchFamily="2" charset="-122"/>
            </a:endParaRPr>
          </a:p>
          <a:p>
            <a:pPr indent="304800" algn="just">
              <a:lnSpc>
                <a:spcPct val="150000"/>
              </a:lnSpc>
            </a:pPr>
            <a:r>
              <a:rPr lang="zh-CN" altLang="en-US" sz="1600" kern="100" dirty="0">
                <a:solidFill>
                  <a:srgbClr val="004098"/>
                </a:solidFill>
                <a:effectLst/>
                <a:latin typeface="+mn-ea"/>
                <a:cs typeface="宋体" panose="02010600030101010101" pitchFamily="2" charset="-122"/>
              </a:rPr>
              <a:t>研究方案：</a:t>
            </a:r>
            <a:endParaRPr lang="en-US" altLang="zh-CN" sz="1600" kern="100" dirty="0">
              <a:solidFill>
                <a:srgbClr val="004098"/>
              </a:solidFill>
              <a:effectLst/>
              <a:latin typeface="+mn-ea"/>
              <a:cs typeface="宋体" panose="02010600030101010101" pitchFamily="2" charset="-122"/>
            </a:endParaRPr>
          </a:p>
          <a:p>
            <a:pPr lvl="1">
              <a:lnSpc>
                <a:spcPct val="200000"/>
              </a:lnSpc>
            </a:pPr>
            <a:r>
              <a:rPr lang="en-US" altLang="zh-CN" sz="1400" dirty="0">
                <a:effectLst/>
                <a:latin typeface="+mn-ea"/>
                <a:cs typeface="Times New Roman" panose="02020603050405020304" pitchFamily="18" charset="0"/>
              </a:rPr>
              <a:t>1</a:t>
            </a:r>
            <a:r>
              <a:rPr lang="zh-CN" altLang="en-US" sz="1400" dirty="0">
                <a:effectLst/>
                <a:latin typeface="+mn-ea"/>
                <a:cs typeface="Times New Roman" panose="02020603050405020304" pitchFamily="18" charset="0"/>
              </a:rPr>
              <a:t>）</a:t>
            </a:r>
            <a:r>
              <a:rPr lang="zh-CN" altLang="zh-CN" sz="1400" dirty="0">
                <a:solidFill>
                  <a:srgbClr val="004098"/>
                </a:solidFill>
                <a:effectLst/>
                <a:latin typeface="+mn-ea"/>
                <a:cs typeface="Times New Roman" panose="02020603050405020304" pitchFamily="18" charset="0"/>
              </a:rPr>
              <a:t>场景建模：</a:t>
            </a:r>
            <a:r>
              <a:rPr lang="zh-CN" altLang="en-US" sz="1400" dirty="0">
                <a:effectLst/>
                <a:latin typeface="+mn-ea"/>
                <a:cs typeface="Times New Roman" panose="02020603050405020304" pitchFamily="18" charset="0"/>
              </a:rPr>
              <a:t>智能干扰机建模和任务场景建模</a:t>
            </a:r>
            <a:endParaRPr lang="en-US" altLang="zh-CN" sz="1400" dirty="0">
              <a:effectLst/>
              <a:latin typeface="+mn-ea"/>
              <a:cs typeface="Times New Roman" panose="02020603050405020304" pitchFamily="18" charset="0"/>
            </a:endParaRPr>
          </a:p>
          <a:p>
            <a:pPr lvl="1">
              <a:lnSpc>
                <a:spcPct val="200000"/>
              </a:lnSpc>
            </a:pPr>
            <a:r>
              <a:rPr lang="en-US" altLang="zh-CN" sz="1400" dirty="0">
                <a:effectLst/>
                <a:latin typeface="+mn-ea"/>
                <a:cs typeface="Times New Roman" panose="02020603050405020304" pitchFamily="18" charset="0"/>
              </a:rPr>
              <a:t>2</a:t>
            </a:r>
            <a:r>
              <a:rPr lang="zh-CN" altLang="en-US" sz="1400" dirty="0">
                <a:effectLst/>
                <a:latin typeface="+mn-ea"/>
                <a:cs typeface="Times New Roman" panose="02020603050405020304" pitchFamily="18" charset="0"/>
              </a:rPr>
              <a:t>）</a:t>
            </a:r>
            <a:r>
              <a:rPr lang="zh-CN" altLang="zh-CN" sz="1400" dirty="0">
                <a:solidFill>
                  <a:srgbClr val="004098"/>
                </a:solidFill>
                <a:effectLst/>
                <a:latin typeface="+mn-ea"/>
                <a:cs typeface="Times New Roman" panose="02020603050405020304" pitchFamily="18" charset="0"/>
              </a:rPr>
              <a:t>多种抗干扰算法实现</a:t>
            </a:r>
            <a:r>
              <a:rPr lang="zh-CN" altLang="en-US" sz="1400" dirty="0">
                <a:latin typeface="+mn-ea"/>
                <a:cs typeface="Times New Roman" panose="02020603050405020304" pitchFamily="18" charset="0"/>
              </a:rPr>
              <a:t>：跳频功率控制轨迹控制打通相关接口，确定动作参数空间</a:t>
            </a:r>
            <a:endParaRPr lang="en-US" altLang="zh-CN" sz="1400" dirty="0">
              <a:latin typeface="+mn-ea"/>
              <a:cs typeface="Times New Roman" panose="02020603050405020304" pitchFamily="18" charset="0"/>
            </a:endParaRPr>
          </a:p>
          <a:p>
            <a:pPr lvl="1">
              <a:lnSpc>
                <a:spcPct val="200000"/>
              </a:lnSpc>
            </a:pPr>
            <a:r>
              <a:rPr lang="en-US" altLang="zh-CN" sz="1400" dirty="0">
                <a:latin typeface="+mn-ea"/>
                <a:cs typeface="Times New Roman" panose="02020603050405020304" pitchFamily="18" charset="0"/>
              </a:rPr>
              <a:t>3</a:t>
            </a:r>
            <a:r>
              <a:rPr lang="zh-CN" altLang="en-US" sz="1400" dirty="0">
                <a:latin typeface="+mn-ea"/>
                <a:cs typeface="Times New Roman" panose="02020603050405020304" pitchFamily="18" charset="0"/>
              </a:rPr>
              <a:t>）</a:t>
            </a:r>
            <a:r>
              <a:rPr lang="zh-CN" altLang="en-US" sz="1400" dirty="0">
                <a:solidFill>
                  <a:srgbClr val="004098"/>
                </a:solidFill>
                <a:latin typeface="+mn-ea"/>
                <a:cs typeface="Times New Roman" panose="02020603050405020304" pitchFamily="18" charset="0"/>
              </a:rPr>
              <a:t>集中式</a:t>
            </a:r>
            <a:r>
              <a:rPr lang="zh-CN" altLang="zh-CN" sz="1400" dirty="0">
                <a:solidFill>
                  <a:srgbClr val="004098"/>
                </a:solidFill>
                <a:effectLst/>
                <a:latin typeface="+mn-ea"/>
                <a:cs typeface="Times New Roman" panose="02020603050405020304" pitchFamily="18" charset="0"/>
              </a:rPr>
              <a:t>强化学习模型设计</a:t>
            </a:r>
            <a:r>
              <a:rPr lang="zh-CN" altLang="en-US" sz="1400" dirty="0">
                <a:solidFill>
                  <a:srgbClr val="004098"/>
                </a:solidFill>
                <a:effectLst/>
                <a:latin typeface="+mn-ea"/>
                <a:cs typeface="Times New Roman" panose="02020603050405020304" pitchFamily="18" charset="0"/>
              </a:rPr>
              <a:t>与训练</a:t>
            </a:r>
            <a:r>
              <a:rPr lang="zh-CN" altLang="zh-CN" sz="1400" dirty="0">
                <a:effectLst/>
                <a:latin typeface="+mn-ea"/>
                <a:cs typeface="Times New Roman" panose="02020603050405020304" pitchFamily="18" charset="0"/>
              </a:rPr>
              <a:t>：</a:t>
            </a:r>
            <a:r>
              <a:rPr lang="zh-CN" altLang="en-US" sz="1400" dirty="0">
                <a:effectLst/>
                <a:latin typeface="+mn-ea"/>
                <a:cs typeface="Times New Roman" panose="02020603050405020304" pitchFamily="18" charset="0"/>
              </a:rPr>
              <a:t>搭建网络层次，确定网络层数与宽度，训练并验证</a:t>
            </a:r>
            <a:endParaRPr lang="en-US" altLang="zh-CN" sz="1400" dirty="0">
              <a:effectLst/>
              <a:latin typeface="+mn-ea"/>
              <a:cs typeface="Times New Roman" panose="02020603050405020304" pitchFamily="18" charset="0"/>
            </a:endParaRPr>
          </a:p>
          <a:p>
            <a:pPr lvl="1">
              <a:lnSpc>
                <a:spcPct val="200000"/>
              </a:lnSpc>
            </a:pPr>
            <a:r>
              <a:rPr lang="en-US" altLang="zh-CN" sz="1400" dirty="0">
                <a:latin typeface="+mn-ea"/>
                <a:cs typeface="Times New Roman" panose="02020603050405020304" pitchFamily="18" charset="0"/>
              </a:rPr>
              <a:t>4</a:t>
            </a:r>
            <a:r>
              <a:rPr lang="zh-CN" altLang="en-US" sz="1400" dirty="0">
                <a:latin typeface="+mn-ea"/>
                <a:cs typeface="Times New Roman" panose="02020603050405020304" pitchFamily="18" charset="0"/>
              </a:rPr>
              <a:t>）</a:t>
            </a:r>
            <a:r>
              <a:rPr lang="zh-CN" altLang="en-US" sz="1400" dirty="0">
                <a:solidFill>
                  <a:srgbClr val="004098"/>
                </a:solidFill>
                <a:latin typeface="+mn-ea"/>
                <a:cs typeface="Times New Roman" panose="02020603050405020304" pitchFamily="18" charset="0"/>
              </a:rPr>
              <a:t>多智能体模型设计与训练：</a:t>
            </a:r>
            <a:r>
              <a:rPr lang="zh-CN" altLang="en-US" sz="1400" dirty="0">
                <a:latin typeface="+mn-ea"/>
                <a:cs typeface="Times New Roman" panose="02020603050405020304" pitchFamily="18" charset="0"/>
              </a:rPr>
              <a:t>基于合作的分布式多智能体架构实现并训练</a:t>
            </a:r>
            <a:endParaRPr lang="en-US" altLang="zh-CN" sz="1400" dirty="0">
              <a:latin typeface="+mn-ea"/>
              <a:cs typeface="Times New Roman" panose="02020603050405020304" pitchFamily="18" charset="0"/>
            </a:endParaRPr>
          </a:p>
          <a:p>
            <a:pPr lvl="1">
              <a:lnSpc>
                <a:spcPct val="200000"/>
              </a:lnSpc>
            </a:pPr>
            <a:r>
              <a:rPr lang="en-US" altLang="zh-CN" sz="1400" dirty="0">
                <a:latin typeface="+mn-ea"/>
              </a:rPr>
              <a:t>5</a:t>
            </a:r>
            <a:r>
              <a:rPr lang="zh-CN" altLang="en-US" sz="1400" dirty="0">
                <a:latin typeface="+mn-ea"/>
              </a:rPr>
              <a:t>）</a:t>
            </a:r>
            <a:r>
              <a:rPr lang="zh-CN" altLang="en-US" sz="1400" dirty="0">
                <a:solidFill>
                  <a:srgbClr val="004098"/>
                </a:solidFill>
                <a:latin typeface="+mn-ea"/>
              </a:rPr>
              <a:t>实际效果验证：</a:t>
            </a:r>
            <a:r>
              <a:rPr lang="zh-CN" altLang="en-US" sz="1400" dirty="0">
                <a:latin typeface="+mn-ea"/>
              </a:rPr>
              <a:t>比较不同抗干扰效果算法结果</a:t>
            </a:r>
          </a:p>
          <a:p>
            <a:pPr indent="304800" algn="just">
              <a:lnSpc>
                <a:spcPct val="150000"/>
              </a:lnSpc>
            </a:pPr>
            <a:endParaRPr lang="en-US" altLang="zh-CN" sz="1800" kern="100" dirty="0">
              <a:effectLst/>
              <a:latin typeface="宋体" panose="02010600030101010101" pitchFamily="2" charset="-122"/>
              <a:ea typeface="仿宋_GB2312" panose="02010609030101010101" pitchFamily="49" charset="-122"/>
              <a:cs typeface="宋体" panose="02010600030101010101" pitchFamily="2" charset="-122"/>
            </a:endParaRPr>
          </a:p>
          <a:p>
            <a:pPr indent="304800" algn="just">
              <a:lnSpc>
                <a:spcPct val="150000"/>
              </a:lnSpc>
            </a:pPr>
            <a:endParaRPr lang="en-US" altLang="zh-CN" sz="1800" kern="100" dirty="0">
              <a:effectLst/>
              <a:latin typeface="宋体" panose="02010600030101010101" pitchFamily="2" charset="-122"/>
              <a:ea typeface="仿宋_GB2312" panose="02010609030101010101" pitchFamily="49" charset="-122"/>
              <a:cs typeface="宋体" panose="02010600030101010101" pitchFamily="2" charset="-122"/>
            </a:endParaRPr>
          </a:p>
          <a:p>
            <a:pPr indent="304800" algn="just">
              <a:lnSpc>
                <a:spcPct val="150000"/>
              </a:lnSpc>
            </a:pPr>
            <a:endParaRPr lang="zh-CN" altLang="zh-CN" sz="1800" kern="1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3" name="矩形 12">
            <a:extLst>
              <a:ext uri="{FF2B5EF4-FFF2-40B4-BE49-F238E27FC236}">
                <a16:creationId xmlns:a16="http://schemas.microsoft.com/office/drawing/2014/main" id="{B7921404-7E0A-428B-96CD-1469967AA134}"/>
              </a:ext>
            </a:extLst>
          </p:cNvPr>
          <p:cNvSpPr/>
          <p:nvPr/>
        </p:nvSpPr>
        <p:spPr>
          <a:xfrm>
            <a:off x="8602979" y="1495424"/>
            <a:ext cx="2377441" cy="4943476"/>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944B5F62-36A0-4553-8929-4930406C6D31}"/>
              </a:ext>
            </a:extLst>
          </p:cNvPr>
          <p:cNvSpPr txBox="1"/>
          <p:nvPr/>
        </p:nvSpPr>
        <p:spPr>
          <a:xfrm>
            <a:off x="8609444" y="1118473"/>
            <a:ext cx="2385916" cy="369332"/>
          </a:xfrm>
          <a:prstGeom prst="rect">
            <a:avLst/>
          </a:prstGeom>
          <a:solidFill>
            <a:srgbClr val="004098"/>
          </a:solidFill>
        </p:spPr>
        <p:txBody>
          <a:bodyPr wrap="square" rtlCol="0">
            <a:spAutoFit/>
          </a:bodyPr>
          <a:lstStyle/>
          <a:p>
            <a:pPr algn="ctr"/>
            <a:r>
              <a:rPr lang="zh-CN" altLang="en-US" dirty="0">
                <a:solidFill>
                  <a:schemeClr val="bg1"/>
                </a:solidFill>
              </a:rPr>
              <a:t>可行性分析</a:t>
            </a:r>
          </a:p>
        </p:txBody>
      </p:sp>
      <p:pic>
        <p:nvPicPr>
          <p:cNvPr id="5" name="图片 4">
            <a:extLst>
              <a:ext uri="{FF2B5EF4-FFF2-40B4-BE49-F238E27FC236}">
                <a16:creationId xmlns:a16="http://schemas.microsoft.com/office/drawing/2014/main" id="{A6E9B162-2552-47EF-838B-28A6A7DD0105}"/>
              </a:ext>
            </a:extLst>
          </p:cNvPr>
          <p:cNvPicPr>
            <a:picLocks noChangeAspect="1"/>
          </p:cNvPicPr>
          <p:nvPr/>
        </p:nvPicPr>
        <p:blipFill rotWithShape="1">
          <a:blip r:embed="rId4"/>
          <a:srcRect l="75223" t="60525" r="4240" b="15479"/>
          <a:stretch/>
        </p:blipFill>
        <p:spPr>
          <a:xfrm>
            <a:off x="3719513" y="2576830"/>
            <a:ext cx="426720" cy="426720"/>
          </a:xfrm>
          <a:prstGeom prst="rect">
            <a:avLst/>
          </a:prstGeom>
        </p:spPr>
      </p:pic>
      <p:pic>
        <p:nvPicPr>
          <p:cNvPr id="16" name="图片 15">
            <a:extLst>
              <a:ext uri="{FF2B5EF4-FFF2-40B4-BE49-F238E27FC236}">
                <a16:creationId xmlns:a16="http://schemas.microsoft.com/office/drawing/2014/main" id="{01654015-F5FE-4ECD-BD3C-A6A42F36CEE6}"/>
              </a:ext>
            </a:extLst>
          </p:cNvPr>
          <p:cNvPicPr>
            <a:picLocks noChangeAspect="1"/>
          </p:cNvPicPr>
          <p:nvPr/>
        </p:nvPicPr>
        <p:blipFill rotWithShape="1">
          <a:blip r:embed="rId5"/>
          <a:srcRect l="817" t="3419" r="-1"/>
          <a:stretch/>
        </p:blipFill>
        <p:spPr>
          <a:xfrm>
            <a:off x="5059680" y="2804160"/>
            <a:ext cx="2720340" cy="860786"/>
          </a:xfrm>
          <a:prstGeom prst="rect">
            <a:avLst/>
          </a:prstGeom>
        </p:spPr>
      </p:pic>
      <p:sp>
        <p:nvSpPr>
          <p:cNvPr id="17" name="文本框 16">
            <a:extLst>
              <a:ext uri="{FF2B5EF4-FFF2-40B4-BE49-F238E27FC236}">
                <a16:creationId xmlns:a16="http://schemas.microsoft.com/office/drawing/2014/main" id="{4A3D3DB5-A594-402E-968F-26E0285FFD74}"/>
              </a:ext>
            </a:extLst>
          </p:cNvPr>
          <p:cNvSpPr txBox="1"/>
          <p:nvPr/>
        </p:nvSpPr>
        <p:spPr>
          <a:xfrm>
            <a:off x="8869681" y="2196465"/>
            <a:ext cx="1897379" cy="3970318"/>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solidFill>
                  <a:srgbClr val="004098"/>
                </a:solidFill>
              </a:rPr>
              <a:t>仿真工具和仿真方案完备</a:t>
            </a:r>
            <a:endParaRPr lang="en-US" altLang="zh-CN" dirty="0">
              <a:solidFill>
                <a:srgbClr val="004098"/>
              </a:solidFill>
            </a:endParaRPr>
          </a:p>
          <a:p>
            <a:pPr marL="285750" indent="-285750">
              <a:buFont typeface="Wingdings" panose="05000000000000000000" pitchFamily="2" charset="2"/>
              <a:buChar char="u"/>
            </a:pPr>
            <a:endParaRPr lang="en-US" altLang="zh-CN" dirty="0">
              <a:solidFill>
                <a:srgbClr val="004098"/>
              </a:solidFill>
            </a:endParaRPr>
          </a:p>
          <a:p>
            <a:pPr marL="285750" indent="-285750">
              <a:buFont typeface="Wingdings" panose="05000000000000000000" pitchFamily="2" charset="2"/>
              <a:buChar char="u"/>
            </a:pPr>
            <a:r>
              <a:rPr lang="zh-CN" altLang="en-US" dirty="0">
                <a:solidFill>
                  <a:srgbClr val="004098"/>
                </a:solidFill>
              </a:rPr>
              <a:t>单一抗干扰技术已有大量实现研究</a:t>
            </a:r>
            <a:endParaRPr lang="en-US" altLang="zh-CN" dirty="0">
              <a:solidFill>
                <a:srgbClr val="004098"/>
              </a:solidFill>
            </a:endParaRPr>
          </a:p>
          <a:p>
            <a:pPr marL="285750" indent="-285750">
              <a:buFont typeface="Wingdings" panose="05000000000000000000" pitchFamily="2" charset="2"/>
              <a:buChar char="u"/>
            </a:pPr>
            <a:endParaRPr lang="en-US" altLang="zh-CN" dirty="0">
              <a:solidFill>
                <a:srgbClr val="004098"/>
              </a:solidFill>
            </a:endParaRPr>
          </a:p>
          <a:p>
            <a:pPr marL="285750" indent="-285750">
              <a:buFont typeface="Wingdings" panose="05000000000000000000" pitchFamily="2" charset="2"/>
              <a:buChar char="u"/>
            </a:pPr>
            <a:r>
              <a:rPr lang="zh-CN" altLang="en-US" dirty="0">
                <a:solidFill>
                  <a:srgbClr val="004098"/>
                </a:solidFill>
              </a:rPr>
              <a:t>深度强化学习算法相关体系成熟</a:t>
            </a:r>
            <a:endParaRPr lang="en-US" altLang="zh-CN" dirty="0">
              <a:solidFill>
                <a:srgbClr val="004098"/>
              </a:solidFill>
            </a:endParaRPr>
          </a:p>
          <a:p>
            <a:pPr marL="285750" indent="-285750">
              <a:buFont typeface="Wingdings" panose="05000000000000000000" pitchFamily="2" charset="2"/>
              <a:buChar char="u"/>
            </a:pPr>
            <a:endParaRPr lang="en-US" altLang="zh-CN" dirty="0">
              <a:solidFill>
                <a:srgbClr val="004098"/>
              </a:solidFill>
            </a:endParaRPr>
          </a:p>
          <a:p>
            <a:pPr marL="285750" indent="-285750">
              <a:buFont typeface="Wingdings" panose="05000000000000000000" pitchFamily="2" charset="2"/>
              <a:buChar char="u"/>
            </a:pPr>
            <a:r>
              <a:rPr lang="zh-CN" altLang="en-US" dirty="0">
                <a:solidFill>
                  <a:srgbClr val="004098"/>
                </a:solidFill>
              </a:rPr>
              <a:t>算法效果进一步验证</a:t>
            </a:r>
            <a:endParaRPr lang="en-US" altLang="zh-CN" dirty="0">
              <a:solidFill>
                <a:srgbClr val="004098"/>
              </a:solidFill>
            </a:endParaRPr>
          </a:p>
          <a:p>
            <a:endParaRPr lang="zh-CN" altLang="en-US" dirty="0"/>
          </a:p>
        </p:txBody>
      </p:sp>
    </p:spTree>
    <p:custDataLst>
      <p:tags r:id="rId1"/>
    </p:custDataLst>
    <p:extLst>
      <p:ext uri="{BB962C8B-B14F-4D97-AF65-F5344CB8AC3E}">
        <p14:creationId xmlns:p14="http://schemas.microsoft.com/office/powerpoint/2010/main" val="827626869"/>
      </p:ext>
    </p:extLst>
  </p:cSld>
  <p:clrMapOvr>
    <a:masterClrMapping/>
  </p:clrMapOvr>
  <mc:AlternateContent xmlns:mc="http://schemas.openxmlformats.org/markup-compatibility/2006" xmlns:p14="http://schemas.microsoft.com/office/powerpoint/2010/main">
    <mc:Choice Requires="p14">
      <p:transition spd="slow" p14:dur="2000" advTm="56431"/>
    </mc:Choice>
    <mc:Fallback xmlns="">
      <p:transition spd="slow" advTm="5643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ISLIDE.ICON" val="#407209;"/>
</p:tagLst>
</file>

<file path=ppt/tags/tag2.xml><?xml version="1.0" encoding="utf-8"?>
<p:tagLst xmlns:a="http://schemas.openxmlformats.org/drawingml/2006/main" xmlns:r="http://schemas.openxmlformats.org/officeDocument/2006/relationships" xmlns:p="http://schemas.openxmlformats.org/presentationml/2006/main">
  <p:tag name="ISLIDE.ICON" val="#407209;"/>
</p:tagLst>
</file>

<file path=ppt/tags/tag3.xml><?xml version="1.0" encoding="utf-8"?>
<p:tagLst xmlns:a="http://schemas.openxmlformats.org/drawingml/2006/main" xmlns:r="http://schemas.openxmlformats.org/officeDocument/2006/relationships" xmlns:p="http://schemas.openxmlformats.org/presentationml/2006/main">
  <p:tag name="ISLIDE.ICON" val="#407209;"/>
</p:tagLst>
</file>

<file path=ppt/tags/tag4.xml><?xml version="1.0" encoding="utf-8"?>
<p:tagLst xmlns:a="http://schemas.openxmlformats.org/drawingml/2006/main" xmlns:r="http://schemas.openxmlformats.org/officeDocument/2006/relationships" xmlns:p="http://schemas.openxmlformats.org/presentationml/2006/main">
  <p:tag name="ISLIDE.ICON" val="#407209;"/>
</p:tagLst>
</file>

<file path=ppt/tags/tag5.xml><?xml version="1.0" encoding="utf-8"?>
<p:tagLst xmlns:a="http://schemas.openxmlformats.org/drawingml/2006/main" xmlns:r="http://schemas.openxmlformats.org/officeDocument/2006/relationships" xmlns:p="http://schemas.openxmlformats.org/presentationml/2006/main">
  <p:tag name="ISLIDE.ICON" val="#407209;"/>
</p:tagLst>
</file>

<file path=ppt/tags/tag6.xml><?xml version="1.0" encoding="utf-8"?>
<p:tagLst xmlns:a="http://schemas.openxmlformats.org/drawingml/2006/main" xmlns:r="http://schemas.openxmlformats.org/officeDocument/2006/relationships" xmlns:p="http://schemas.openxmlformats.org/presentationml/2006/main">
  <p:tag name="ISLIDE.ICON" val="#407209;"/>
</p:tagLst>
</file>

<file path=ppt/tags/tag7.xml><?xml version="1.0" encoding="utf-8"?>
<p:tagLst xmlns:a="http://schemas.openxmlformats.org/drawingml/2006/main" xmlns:r="http://schemas.openxmlformats.org/officeDocument/2006/relationships" xmlns:p="http://schemas.openxmlformats.org/presentationml/2006/main">
  <p:tag name="ISLIDE.ICON" val="#407209;"/>
</p:tagLst>
</file>

<file path=ppt/tags/tag8.xml><?xml version="1.0" encoding="utf-8"?>
<p:tagLst xmlns:a="http://schemas.openxmlformats.org/drawingml/2006/main" xmlns:r="http://schemas.openxmlformats.org/officeDocument/2006/relationships" xmlns:p="http://schemas.openxmlformats.org/presentationml/2006/main">
  <p:tag name="ISLIDE.ICON" val="#407209;"/>
</p:tagLst>
</file>

<file path=ppt/tags/tag9.xml><?xml version="1.0" encoding="utf-8"?>
<p:tagLst xmlns:a="http://schemas.openxmlformats.org/drawingml/2006/main" xmlns:r="http://schemas.openxmlformats.org/officeDocument/2006/relationships" xmlns:p="http://schemas.openxmlformats.org/presentationml/2006/main">
  <p:tag name="ISLIDE.ICON" val="#407209;"/>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8000">
              <a:schemeClr val="accent1">
                <a:lumMod val="5000"/>
                <a:lumOff val="95000"/>
                <a:alpha val="40000"/>
              </a:schemeClr>
            </a:gs>
            <a:gs pos="3000">
              <a:srgbClr val="FF7C05"/>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11175</TotalTime>
  <Words>3195</Words>
  <Application>Microsoft Office PowerPoint</Application>
  <PresentationFormat>宽屏</PresentationFormat>
  <Paragraphs>297</Paragraphs>
  <Slides>12</Slides>
  <Notes>12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12</vt:i4>
      </vt:variant>
    </vt:vector>
  </HeadingPairs>
  <TitlesOfParts>
    <vt:vector size="21" baseType="lpstr">
      <vt:lpstr>-apple-system</vt:lpstr>
      <vt:lpstr>等线</vt:lpstr>
      <vt:lpstr>宋体</vt:lpstr>
      <vt:lpstr>微软雅黑</vt:lpstr>
      <vt:lpstr>Arial</vt:lpstr>
      <vt:lpstr>Arial Rounded MT Bold</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潘冬远、张娉</dc:creator>
  <cp:lastModifiedBy>运璐 何</cp:lastModifiedBy>
  <cp:revision>430</cp:revision>
  <dcterms:created xsi:type="dcterms:W3CDTF">2019-01-23T14:14:04Z</dcterms:created>
  <dcterms:modified xsi:type="dcterms:W3CDTF">2024-11-04T03:18:52Z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